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04" r:id="rId2"/>
  </p:sldMasterIdLst>
  <p:notesMasterIdLst>
    <p:notesMasterId r:id="rId15"/>
  </p:notesMasterIdLst>
  <p:handoutMasterIdLst>
    <p:handoutMasterId r:id="rId16"/>
  </p:handoutMasterIdLst>
  <p:sldIdLst>
    <p:sldId id="265" r:id="rId3"/>
    <p:sldId id="310" r:id="rId4"/>
    <p:sldId id="318" r:id="rId5"/>
    <p:sldId id="319" r:id="rId6"/>
    <p:sldId id="320" r:id="rId7"/>
    <p:sldId id="321" r:id="rId8"/>
    <p:sldId id="323" r:id="rId9"/>
    <p:sldId id="324" r:id="rId10"/>
    <p:sldId id="325" r:id="rId11"/>
    <p:sldId id="328" r:id="rId12"/>
    <p:sldId id="326" r:id="rId13"/>
    <p:sldId id="327" r:id="rId14"/>
  </p:sldIdLst>
  <p:sldSz cx="12188825" cy="6858000"/>
  <p:notesSz cx="6858000" cy="914400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14" autoAdjust="0"/>
    <p:restoredTop sz="94665" autoAdjust="0"/>
  </p:normalViewPr>
  <p:slideViewPr>
    <p:cSldViewPr showGuides="1">
      <p:cViewPr varScale="1">
        <p:scale>
          <a:sx n="104" d="100"/>
          <a:sy n="104" d="100"/>
        </p:scale>
        <p:origin x="426" y="114"/>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3839"/>
        <p:guide pos="959"/>
        <p:guide pos="6143"/>
        <p:guide pos="1247"/>
        <p:guide pos="7007"/>
        <p:guide pos="5855"/>
        <p:guide pos="671"/>
        <p:guide pos="7151"/>
        <p:guide pos="311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66" d="100"/>
          <a:sy n="66" d="100"/>
        </p:scale>
        <p:origin x="225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8/13/2017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‹N°›</a:t>
            </a:fld>
            <a:endParaRPr/>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8/13/2017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‹N°›</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6841" y="2059012"/>
            <a:ext cx="1219249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664" y="2166365"/>
            <a:ext cx="11468578" cy="1739347"/>
          </a:xfrm>
        </p:spPr>
        <p:txBody>
          <a:bodyPr tIns="45720" bIns="45720" anchor="ctr">
            <a:normAutofit/>
          </a:bodyPr>
          <a:lstStyle>
            <a:lvl1pPr algn="ctr">
              <a:lnSpc>
                <a:spcPct val="80000"/>
              </a:lnSpc>
              <a:defRPr sz="5998" spc="150" baseline="0"/>
            </a:lvl1pPr>
          </a:lstStyle>
          <a:p>
            <a:r>
              <a:rPr lang="fr-FR"/>
              <a:t>Modifiez le style du titre</a:t>
            </a:r>
            <a:endParaRPr lang="en-US" dirty="0"/>
          </a:p>
        </p:txBody>
      </p:sp>
      <p:sp>
        <p:nvSpPr>
          <p:cNvPr id="3" name="Subtitle 2"/>
          <p:cNvSpPr>
            <a:spLocks noGrp="1"/>
          </p:cNvSpPr>
          <p:nvPr>
            <p:ph type="subTitle" idx="1"/>
          </p:nvPr>
        </p:nvSpPr>
        <p:spPr>
          <a:xfrm>
            <a:off x="1523603" y="3996251"/>
            <a:ext cx="9141619" cy="1309255"/>
          </a:xfrm>
        </p:spPr>
        <p:txBody>
          <a:bodyPr>
            <a:normAutofit/>
          </a:bodyPr>
          <a:lstStyle>
            <a:lvl1pPr marL="0" indent="0" algn="ctr">
              <a:buNone/>
              <a:defRPr sz="1999"/>
            </a:lvl1pPr>
            <a:lvl2pPr marL="457063" indent="0" algn="ctr">
              <a:buNone/>
              <a:defRPr sz="1999"/>
            </a:lvl2pPr>
            <a:lvl3pPr marL="914126" indent="0" algn="ctr">
              <a:buNone/>
              <a:defRPr sz="19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pPr/>
              <a:t>8/13/2017</a:t>
            </a:fld>
            <a:endParaRPr lang="en-US"/>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A013F82-EE5E-44EE-A61D-E31C6657F26F}" type="slidenum">
              <a:rPr lang="fr-FR" smtClean="0"/>
              <a:pPr/>
              <a:t>‹N°›</a:t>
            </a:fld>
            <a:endParaRPr lang="fr-FR"/>
          </a:p>
        </p:txBody>
      </p:sp>
    </p:spTree>
    <p:extLst>
      <p:ext uri="{BB962C8B-B14F-4D97-AF65-F5344CB8AC3E}">
        <p14:creationId xmlns:p14="http://schemas.microsoft.com/office/powerpoint/2010/main" val="2602977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pPr/>
              <a:t>8/13/2017</a:t>
            </a:fld>
            <a:endParaRPr lang="en-US"/>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A013F82-EE5E-44EE-A61D-E31C6657F26F}" type="slidenum">
              <a:rPr lang="fr-FR" smtClean="0"/>
              <a:pPr/>
              <a:t>‹N°›</a:t>
            </a:fld>
            <a:endParaRPr lang="fr-FR"/>
          </a:p>
        </p:txBody>
      </p:sp>
    </p:spTree>
    <p:extLst>
      <p:ext uri="{BB962C8B-B14F-4D97-AF65-F5344CB8AC3E}">
        <p14:creationId xmlns:p14="http://schemas.microsoft.com/office/powerpoint/2010/main" val="387844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9016963" y="0"/>
            <a:ext cx="274248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58239" y="274638"/>
            <a:ext cx="2401754" cy="58975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7981" y="274638"/>
            <a:ext cx="7971215" cy="5897562"/>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37982" y="6422855"/>
            <a:ext cx="2742482" cy="365125"/>
          </a:xfrm>
        </p:spPr>
        <p:txBody>
          <a:bodyPr/>
          <a:lstStyle/>
          <a:p>
            <a:fld id="{03F41C87-7AD9-4845-A077-840E4A0F3F06}" type="datetimeFigureOut">
              <a:rPr lang="en-US" smtClean="0"/>
              <a:pPr/>
              <a:t>8/13/2017</a:t>
            </a:fld>
            <a:endParaRPr lang="en-US"/>
          </a:p>
        </p:txBody>
      </p:sp>
      <p:sp>
        <p:nvSpPr>
          <p:cNvPr id="5" name="Footer Placeholder 4"/>
          <p:cNvSpPr>
            <a:spLocks noGrp="1"/>
          </p:cNvSpPr>
          <p:nvPr>
            <p:ph type="ftr" sz="quarter" idx="11"/>
          </p:nvPr>
        </p:nvSpPr>
        <p:spPr>
          <a:xfrm>
            <a:off x="3775152" y="6422855"/>
            <a:ext cx="4278555" cy="365125"/>
          </a:xfrm>
        </p:spPr>
        <p:txBody>
          <a:bodyPr/>
          <a:lstStyle/>
          <a:p>
            <a:endParaRPr lang="fr-FR"/>
          </a:p>
        </p:txBody>
      </p:sp>
      <p:sp>
        <p:nvSpPr>
          <p:cNvPr id="6" name="Slide Number Placeholder 5"/>
          <p:cNvSpPr>
            <a:spLocks noGrp="1"/>
          </p:cNvSpPr>
          <p:nvPr>
            <p:ph type="sldNum" sz="quarter" idx="12"/>
          </p:nvPr>
        </p:nvSpPr>
        <p:spPr>
          <a:xfrm>
            <a:off x="8070946" y="6422855"/>
            <a:ext cx="879530" cy="365125"/>
          </a:xfrm>
        </p:spPr>
        <p:txBody>
          <a:bodyPr/>
          <a:lstStyle/>
          <a:p>
            <a:fld id="{2A013F82-EE5E-44EE-A61D-E31C6657F26F}" type="slidenum">
              <a:rPr lang="fr-FR" smtClean="0"/>
              <a:pPr/>
              <a:t>‹N°›</a:t>
            </a:fld>
            <a:endParaRPr lang="fr-FR"/>
          </a:p>
        </p:txBody>
      </p:sp>
    </p:spTree>
    <p:extLst>
      <p:ext uri="{BB962C8B-B14F-4D97-AF65-F5344CB8AC3E}">
        <p14:creationId xmlns:p14="http://schemas.microsoft.com/office/powerpoint/2010/main" val="68804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pPr/>
              <a:t>8/13/2017</a:t>
            </a:fld>
            <a:endParaRPr lang="en-US"/>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A013F82-EE5E-44EE-A61D-E31C6657F26F}" type="slidenum">
              <a:rPr lang="fr-FR" smtClean="0"/>
              <a:pPr/>
              <a:t>‹N°›</a:t>
            </a:fld>
            <a:endParaRPr lang="fr-FR"/>
          </a:p>
        </p:txBody>
      </p:sp>
    </p:spTree>
    <p:extLst>
      <p:ext uri="{BB962C8B-B14F-4D97-AF65-F5344CB8AC3E}">
        <p14:creationId xmlns:p14="http://schemas.microsoft.com/office/powerpoint/2010/main" val="3503693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7" name="Rectangle 6"/>
          <p:cNvSpPr/>
          <p:nvPr/>
        </p:nvSpPr>
        <p:spPr>
          <a:xfrm>
            <a:off x="-6841" y="2059012"/>
            <a:ext cx="12192492"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2974" y="2208879"/>
            <a:ext cx="10512862" cy="1676400"/>
          </a:xfrm>
        </p:spPr>
        <p:txBody>
          <a:bodyPr anchor="ctr">
            <a:noAutofit/>
          </a:bodyPr>
          <a:lstStyle>
            <a:lvl1pPr algn="ctr">
              <a:lnSpc>
                <a:spcPct val="80000"/>
              </a:lnSpc>
              <a:defRPr sz="5998" b="0" spc="150" baseline="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832974" y="4010335"/>
            <a:ext cx="10512862" cy="1174639"/>
          </a:xfrm>
        </p:spPr>
        <p:txBody>
          <a:bodyPr anchor="t">
            <a:normAutofit/>
          </a:bodyPr>
          <a:lstStyle>
            <a:lvl1pPr marL="0" indent="0" algn="ctr">
              <a:buNone/>
              <a:defRPr sz="1999">
                <a:solidFill>
                  <a:schemeClr val="tx2"/>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solidFill>
                  <a:schemeClr val="tx2"/>
                </a:solidFill>
              </a:defRPr>
            </a:lvl1pPr>
          </a:lstStyle>
          <a:p>
            <a:fld id="{03F41C87-7AD9-4845-A077-840E4A0F3F06}" type="datetimeFigureOut">
              <a:rPr lang="en-US" smtClean="0"/>
              <a:pPr/>
              <a:t>8/13/2017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A013F82-EE5E-44EE-A61D-E31C6657F26F}" type="slidenum">
              <a:rPr lang="fr-FR" smtClean="0"/>
              <a:pPr/>
              <a:t>‹N°›</a:t>
            </a:fld>
            <a:endParaRPr lang="fr-FR"/>
          </a:p>
        </p:txBody>
      </p:sp>
    </p:spTree>
    <p:extLst>
      <p:ext uri="{BB962C8B-B14F-4D97-AF65-F5344CB8AC3E}">
        <p14:creationId xmlns:p14="http://schemas.microsoft.com/office/powerpoint/2010/main" val="140044504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05030" y="2011680"/>
            <a:ext cx="4753642" cy="4206240"/>
          </a:xfrm>
        </p:spPr>
        <p:txBody>
          <a:bodyPr/>
          <a:lstStyle>
            <a:lvl1pPr>
              <a:defRPr sz="21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28768" y="2011680"/>
            <a:ext cx="4753642" cy="4206240"/>
          </a:xfrm>
        </p:spPr>
        <p:txBody>
          <a:bodyPr/>
          <a:lstStyle>
            <a:lvl1pPr>
              <a:defRPr sz="21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3F41C87-7AD9-4845-A077-840E4A0F3F06}" type="datetimeFigureOut">
              <a:rPr lang="en-US" smtClean="0"/>
              <a:pPr/>
              <a:t>8/13/2017</a:t>
            </a:fld>
            <a:endParaRPr lang="en-US"/>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A013F82-EE5E-44EE-A61D-E31C6657F26F}" type="slidenum">
              <a:rPr lang="fr-FR" smtClean="0"/>
              <a:pPr/>
              <a:t>‹N°›</a:t>
            </a:fld>
            <a:endParaRPr lang="fr-FR"/>
          </a:p>
        </p:txBody>
      </p:sp>
    </p:spTree>
    <p:extLst>
      <p:ext uri="{BB962C8B-B14F-4D97-AF65-F5344CB8AC3E}">
        <p14:creationId xmlns:p14="http://schemas.microsoft.com/office/powerpoint/2010/main" val="232051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206694" y="1913470"/>
            <a:ext cx="4753642" cy="743094"/>
          </a:xfrm>
        </p:spPr>
        <p:txBody>
          <a:bodyPr anchor="ctr">
            <a:normAutofit/>
          </a:bodyPr>
          <a:lstStyle>
            <a:lvl1pPr marL="0" indent="0">
              <a:buNone/>
              <a:defRPr sz="20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206694" y="2656566"/>
            <a:ext cx="4753642" cy="3566160"/>
          </a:xfrm>
        </p:spPr>
        <p:txBody>
          <a:bodyPr/>
          <a:lstStyle>
            <a:lvl1pPr>
              <a:defRPr sz="21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29607" y="1913470"/>
            <a:ext cx="4753642" cy="743094"/>
          </a:xfrm>
        </p:spPr>
        <p:txBody>
          <a:bodyPr anchor="ctr">
            <a:normAutofit/>
          </a:bodyPr>
          <a:lstStyle>
            <a:lvl1pPr marL="0" indent="0">
              <a:buNone/>
              <a:defRPr sz="20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29607" y="2656564"/>
            <a:ext cx="4753642" cy="3566160"/>
          </a:xfrm>
        </p:spPr>
        <p:txBody>
          <a:bodyPr/>
          <a:lstStyle>
            <a:lvl1pPr>
              <a:defRPr sz="21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3F41C87-7AD9-4845-A077-840E4A0F3F06}" type="datetimeFigureOut">
              <a:rPr lang="en-US" smtClean="0"/>
              <a:pPr/>
              <a:t>8/13/2017</a:t>
            </a:fld>
            <a:endParaRPr lang="en-US"/>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A013F82-EE5E-44EE-A61D-E31C6657F26F}" type="slidenum">
              <a:rPr lang="fr-FR" smtClean="0"/>
              <a:pPr/>
              <a:t>‹N°›</a:t>
            </a:fld>
            <a:endParaRPr lang="fr-FR"/>
          </a:p>
        </p:txBody>
      </p:sp>
    </p:spTree>
    <p:extLst>
      <p:ext uri="{BB962C8B-B14F-4D97-AF65-F5344CB8AC3E}">
        <p14:creationId xmlns:p14="http://schemas.microsoft.com/office/powerpoint/2010/main" val="212169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3F41C87-7AD9-4845-A077-840E4A0F3F06}" type="datetimeFigureOut">
              <a:rPr lang="en-US" smtClean="0"/>
              <a:pPr/>
              <a:t>8/13/2017</a:t>
            </a:fld>
            <a:endParaRPr lang="en-US"/>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A013F82-EE5E-44EE-A61D-E31C6657F26F}" type="slidenum">
              <a:rPr lang="fr-FR" smtClean="0"/>
              <a:pPr/>
              <a:t>‹N°›</a:t>
            </a:fld>
            <a:endParaRPr lang="fr-FR"/>
          </a:p>
        </p:txBody>
      </p:sp>
    </p:spTree>
    <p:extLst>
      <p:ext uri="{BB962C8B-B14F-4D97-AF65-F5344CB8AC3E}">
        <p14:creationId xmlns:p14="http://schemas.microsoft.com/office/powerpoint/2010/main" val="423958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41C87-7AD9-4845-A077-840E4A0F3F06}" type="datetimeFigureOut">
              <a:rPr lang="en-US" smtClean="0"/>
              <a:pPr/>
              <a:t>8/13/2017</a:t>
            </a:fld>
            <a:endParaRPr lang="en-US"/>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A013F82-EE5E-44EE-A61D-E31C6657F26F}" type="slidenum">
              <a:rPr lang="fr-FR" smtClean="0"/>
              <a:pPr/>
              <a:t>‹N°›</a:t>
            </a:fld>
            <a:endParaRPr lang="fr-FR"/>
          </a:p>
        </p:txBody>
      </p:sp>
    </p:spTree>
    <p:extLst>
      <p:ext uri="{BB962C8B-B14F-4D97-AF65-F5344CB8AC3E}">
        <p14:creationId xmlns:p14="http://schemas.microsoft.com/office/powerpoint/2010/main" val="3149054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206693" y="2120054"/>
            <a:ext cx="6124885" cy="4114800"/>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786994" y="2147487"/>
            <a:ext cx="3199567" cy="3432319"/>
          </a:xfrm>
        </p:spPr>
        <p:txBody>
          <a:bodyPr>
            <a:normAutofit/>
          </a:bodyPr>
          <a:lstStyle>
            <a:lvl1pPr marL="0" indent="0">
              <a:lnSpc>
                <a:spcPct val="95000"/>
              </a:lnSpc>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3F41C87-7AD9-4845-A077-840E4A0F3F06}" type="datetimeFigureOut">
              <a:rPr lang="en-US" smtClean="0"/>
              <a:pPr/>
              <a:t>8/13/2017</a:t>
            </a:fld>
            <a:endParaRPr lang="en-US"/>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A013F82-EE5E-44EE-A61D-E31C6657F26F}" type="slidenum">
              <a:rPr lang="fr-FR" smtClean="0"/>
              <a:pPr/>
              <a:t>‹N°›</a:t>
            </a:fld>
            <a:endParaRPr lang="fr-FR"/>
          </a:p>
        </p:txBody>
      </p:sp>
    </p:spTree>
    <p:extLst>
      <p:ext uri="{BB962C8B-B14F-4D97-AF65-F5344CB8AC3E}">
        <p14:creationId xmlns:p14="http://schemas.microsoft.com/office/powerpoint/2010/main" val="315150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Picture Placeholder 2"/>
          <p:cNvSpPr>
            <a:spLocks noGrp="1" noChangeAspect="1"/>
          </p:cNvSpPr>
          <p:nvPr>
            <p:ph type="pic" idx="1"/>
          </p:nvPr>
        </p:nvSpPr>
        <p:spPr>
          <a:xfrm>
            <a:off x="1279826" y="2211494"/>
            <a:ext cx="6124885" cy="3931920"/>
          </a:xfrm>
          <a:solidFill>
            <a:schemeClr val="tx2">
              <a:lumMod val="60000"/>
              <a:lumOff val="40000"/>
            </a:schemeClr>
          </a:solidFill>
        </p:spPr>
        <p:txBody>
          <a:bodyPr tIns="365760" anchor="t"/>
          <a:lstStyle>
            <a:lvl1pPr marL="0" indent="0" algn="ctr">
              <a:buNone/>
              <a:defRPr sz="3199">
                <a:solidFill>
                  <a:schemeClr val="tx1">
                    <a:lumMod val="50000"/>
                  </a:schemeClr>
                </a:solidFill>
              </a:defRPr>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fr-FR"/>
              <a:t>Cliquez sur l'icône pour ajouter une image</a:t>
            </a:r>
            <a:endParaRPr lang="en-US" dirty="0"/>
          </a:p>
        </p:txBody>
      </p:sp>
      <p:sp>
        <p:nvSpPr>
          <p:cNvPr id="4" name="Text Placeholder 3"/>
          <p:cNvSpPr>
            <a:spLocks noGrp="1"/>
          </p:cNvSpPr>
          <p:nvPr>
            <p:ph type="body" sz="half" idx="2"/>
          </p:nvPr>
        </p:nvSpPr>
        <p:spPr>
          <a:xfrm>
            <a:off x="7788659" y="2150621"/>
            <a:ext cx="3199567" cy="3429000"/>
          </a:xfrm>
        </p:spPr>
        <p:txBody>
          <a:bodyPr>
            <a:normAutofit/>
          </a:bodyPr>
          <a:lstStyle>
            <a:lvl1pPr marL="0" indent="0">
              <a:lnSpc>
                <a:spcPct val="95000"/>
              </a:lnSpc>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3F41C87-7AD9-4845-A077-840E4A0F3F06}" type="datetimeFigureOut">
              <a:rPr lang="en-US" smtClean="0"/>
              <a:pPr/>
              <a:t>8/13/2017</a:t>
            </a:fld>
            <a:endParaRPr lang="en-US"/>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A013F82-EE5E-44EE-A61D-E31C6657F26F}" type="slidenum">
              <a:rPr lang="fr-FR" smtClean="0"/>
              <a:pPr/>
              <a:t>‹N°›</a:t>
            </a:fld>
            <a:endParaRPr lang="fr-FR"/>
          </a:p>
        </p:txBody>
      </p:sp>
    </p:spTree>
    <p:extLst>
      <p:ext uri="{BB962C8B-B14F-4D97-AF65-F5344CB8AC3E}">
        <p14:creationId xmlns:p14="http://schemas.microsoft.com/office/powerpoint/2010/main" val="175437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5778"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606" y="284176"/>
            <a:ext cx="9781532" cy="15087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202606" y="2011680"/>
            <a:ext cx="9781532" cy="420624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01953" y="6422855"/>
            <a:ext cx="3000113" cy="365125"/>
          </a:xfrm>
          <a:prstGeom prst="rect">
            <a:avLst/>
          </a:prstGeom>
        </p:spPr>
        <p:txBody>
          <a:bodyPr vert="horz" lIns="91440" tIns="45720" rIns="45720" bIns="45720" rtlCol="0" anchor="ctr"/>
          <a:lstStyle>
            <a:lvl1pPr algn="l">
              <a:defRPr sz="1050">
                <a:solidFill>
                  <a:schemeClr val="tx1"/>
                </a:solidFill>
              </a:defRPr>
            </a:lvl1pPr>
          </a:lstStyle>
          <a:p>
            <a:fld id="{03F41C87-7AD9-4845-A077-840E4A0F3F06}" type="datetimeFigureOut">
              <a:rPr lang="en-US" smtClean="0"/>
              <a:pPr/>
              <a:t>8/13/2017</a:t>
            </a:fld>
            <a:endParaRPr lang="en-US"/>
          </a:p>
        </p:txBody>
      </p:sp>
      <p:sp>
        <p:nvSpPr>
          <p:cNvPr id="5" name="Footer Placeholder 4"/>
          <p:cNvSpPr>
            <a:spLocks noGrp="1"/>
          </p:cNvSpPr>
          <p:nvPr>
            <p:ph type="ftr" sz="quarter" idx="3"/>
          </p:nvPr>
        </p:nvSpPr>
        <p:spPr>
          <a:xfrm>
            <a:off x="5595014" y="6422855"/>
            <a:ext cx="5043126" cy="365125"/>
          </a:xfrm>
          <a:prstGeom prst="rect">
            <a:avLst/>
          </a:prstGeom>
        </p:spPr>
        <p:txBody>
          <a:bodyPr vert="horz" lIns="91440" tIns="45720" rIns="91440" bIns="45720" rtlCol="0" anchor="ctr"/>
          <a:lstStyle>
            <a:lvl1pPr algn="r">
              <a:defRPr sz="1050">
                <a:solidFill>
                  <a:schemeClr val="tx1"/>
                </a:solidFill>
              </a:defRPr>
            </a:lvl1pPr>
          </a:lstStyle>
          <a:p>
            <a:endParaRPr lang="fr-FR"/>
          </a:p>
        </p:txBody>
      </p:sp>
      <p:sp>
        <p:nvSpPr>
          <p:cNvPr id="6" name="Slide Number Placeholder 5"/>
          <p:cNvSpPr>
            <a:spLocks noGrp="1"/>
          </p:cNvSpPr>
          <p:nvPr>
            <p:ph type="sldNum" sz="quarter" idx="4"/>
          </p:nvPr>
        </p:nvSpPr>
        <p:spPr>
          <a:xfrm>
            <a:off x="10656151" y="6422855"/>
            <a:ext cx="946018" cy="365125"/>
          </a:xfrm>
          <a:prstGeom prst="rect">
            <a:avLst/>
          </a:prstGeom>
        </p:spPr>
        <p:txBody>
          <a:bodyPr vert="horz" lIns="45720" tIns="45720" rIns="91440" bIns="45720" rtlCol="0" anchor="ctr"/>
          <a:lstStyle>
            <a:lvl1pPr algn="l">
              <a:defRPr sz="1200" b="0">
                <a:solidFill>
                  <a:schemeClr val="tx1"/>
                </a:solidFill>
              </a:defRPr>
            </a:lvl1pPr>
          </a:lstStyle>
          <a:p>
            <a:fld id="{2A013F82-EE5E-44EE-A61D-E31C6657F26F}" type="slidenum">
              <a:rPr lang="fr-FR" smtClean="0"/>
              <a:pPr/>
              <a:t>‹N°›</a:t>
            </a:fld>
            <a:endParaRPr lang="fr-FR"/>
          </a:p>
        </p:txBody>
      </p:sp>
    </p:spTree>
    <p:extLst>
      <p:ext uri="{BB962C8B-B14F-4D97-AF65-F5344CB8AC3E}">
        <p14:creationId xmlns:p14="http://schemas.microsoft.com/office/powerpoint/2010/main" val="3289921161"/>
      </p:ext>
    </p:extLst>
  </p:cSld>
  <p:clrMap bg1="dk1" tx1="lt1" bg2="dk2" tx2="lt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xStyles>
    <p:titleStyle>
      <a:lvl1pPr algn="l" defTabSz="914126" rtl="0" eaLnBrk="1" latinLnBrk="0" hangingPunct="1">
        <a:lnSpc>
          <a:spcPct val="85000"/>
        </a:lnSpc>
        <a:spcBef>
          <a:spcPct val="0"/>
        </a:spcBef>
        <a:buNone/>
        <a:defRPr sz="3999" kern="1200" cap="all" baseline="0">
          <a:solidFill>
            <a:schemeClr val="bg2"/>
          </a:solidFill>
          <a:latin typeface="+mj-lt"/>
          <a:ea typeface="+mj-ea"/>
          <a:cs typeface="+mj-cs"/>
        </a:defRPr>
      </a:lvl1pPr>
    </p:titleStyle>
    <p:bodyStyle>
      <a:lvl1pPr marL="182825" indent="-182825" algn="l" defTabSz="914126" rtl="0" eaLnBrk="1" latinLnBrk="0" hangingPunct="1">
        <a:lnSpc>
          <a:spcPct val="90000"/>
        </a:lnSpc>
        <a:spcBef>
          <a:spcPts val="1200"/>
        </a:spcBef>
        <a:spcAft>
          <a:spcPts val="200"/>
        </a:spcAft>
        <a:buClr>
          <a:schemeClr val="tx1"/>
        </a:buClr>
        <a:buFont typeface="Wingdings" pitchFamily="2" charset="2"/>
        <a:buChar char=""/>
        <a:defRPr sz="2199" kern="1200">
          <a:solidFill>
            <a:schemeClr val="tx1"/>
          </a:solidFill>
          <a:latin typeface="+mn-lt"/>
          <a:ea typeface="+mn-ea"/>
          <a:cs typeface="+mn-cs"/>
        </a:defRPr>
      </a:lvl1pPr>
      <a:lvl2pPr marL="411357" indent="-182825" algn="l" defTabSz="914126" rtl="0" eaLnBrk="1" latinLnBrk="0" hangingPunct="1">
        <a:lnSpc>
          <a:spcPct val="90000"/>
        </a:lnSpc>
        <a:spcBef>
          <a:spcPts val="200"/>
        </a:spcBef>
        <a:spcAft>
          <a:spcPts val="400"/>
        </a:spcAft>
        <a:buClr>
          <a:schemeClr val="tx1"/>
        </a:buClr>
        <a:buFont typeface="Wingdings" pitchFamily="2" charset="2"/>
        <a:buChar char=""/>
        <a:defRPr sz="1999" kern="1200">
          <a:solidFill>
            <a:schemeClr val="tx1"/>
          </a:solidFill>
          <a:latin typeface="+mn-lt"/>
          <a:ea typeface="+mn-ea"/>
          <a:cs typeface="+mn-cs"/>
        </a:defRPr>
      </a:lvl2pPr>
      <a:lvl3pPr marL="639888" indent="-182825" algn="l" defTabSz="914126" rtl="0" eaLnBrk="1" latinLnBrk="0" hangingPunct="1">
        <a:lnSpc>
          <a:spcPct val="90000"/>
        </a:lnSpc>
        <a:spcBef>
          <a:spcPts val="200"/>
        </a:spcBef>
        <a:spcAft>
          <a:spcPts val="400"/>
        </a:spcAft>
        <a:buClr>
          <a:schemeClr val="tx1"/>
        </a:buClr>
        <a:buFont typeface="Wingdings" pitchFamily="2" charset="2"/>
        <a:buChar char=""/>
        <a:defRPr sz="1799" kern="1200">
          <a:solidFill>
            <a:schemeClr val="tx1"/>
          </a:solidFill>
          <a:latin typeface="+mn-lt"/>
          <a:ea typeface="+mn-ea"/>
          <a:cs typeface="+mn-cs"/>
        </a:defRPr>
      </a:lvl3pPr>
      <a:lvl4pPr marL="868419" indent="-182825" algn="l" defTabSz="914126"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6951" indent="-182825" algn="l" defTabSz="914126"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215" indent="-228531" algn="l" defTabSz="914126"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358" indent="-228531" algn="l" defTabSz="914126"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8511" indent="-228531" algn="l" defTabSz="914126"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5658" indent="-228531" algn="l" defTabSz="914126"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portfoliosisr.vengineer.net/" TargetMode="External"/><Relationship Id="rId2" Type="http://schemas.openxmlformats.org/officeDocument/2006/relationships/hyperlink" Target="http://slamwiki.kobject.net/etudiants/2015/bastien.ettori"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1065212" y="2133600"/>
            <a:ext cx="10591798" cy="1752600"/>
          </a:xfrm>
        </p:spPr>
        <p:txBody>
          <a:bodyPr>
            <a:normAutofit/>
          </a:bodyPr>
          <a:lstStyle/>
          <a:p>
            <a:pPr algn="ctr"/>
            <a:r>
              <a:rPr lang="fr-FR" dirty="0"/>
              <a:t>PARCOURS DE PROFESSIONNALISATION</a:t>
            </a:r>
          </a:p>
        </p:txBody>
      </p:sp>
      <p:sp>
        <p:nvSpPr>
          <p:cNvPr id="4" name="Sous-titre 3"/>
          <p:cNvSpPr>
            <a:spLocks noGrp="1"/>
          </p:cNvSpPr>
          <p:nvPr>
            <p:ph type="subTitle" idx="1"/>
          </p:nvPr>
        </p:nvSpPr>
        <p:spPr>
          <a:xfrm>
            <a:off x="1903412" y="4492451"/>
            <a:ext cx="8229600" cy="838200"/>
          </a:xfrm>
        </p:spPr>
        <p:txBody>
          <a:bodyPr>
            <a:normAutofit lnSpcReduction="10000"/>
          </a:bodyPr>
          <a:lstStyle/>
          <a:p>
            <a:pPr algn="l"/>
            <a:r>
              <a:rPr lang="fr-FR" dirty="0"/>
              <a:t>	    EPREUVE : E6</a:t>
            </a:r>
          </a:p>
          <a:p>
            <a:r>
              <a:rPr lang="fr-FR" dirty="0"/>
              <a:t>BTS SIO OPTION SISR		SESSION : 2016-2017</a:t>
            </a:r>
          </a:p>
          <a:p>
            <a:endParaRPr lang="fr-FR" dirty="0"/>
          </a:p>
        </p:txBody>
      </p:sp>
      <p:sp>
        <p:nvSpPr>
          <p:cNvPr id="2" name="ZoneTexte 1"/>
          <p:cNvSpPr txBox="1"/>
          <p:nvPr/>
        </p:nvSpPr>
        <p:spPr>
          <a:xfrm>
            <a:off x="1217612" y="762000"/>
            <a:ext cx="5867400" cy="346249"/>
          </a:xfrm>
          <a:prstGeom prst="rect">
            <a:avLst/>
          </a:prstGeom>
          <a:noFill/>
        </p:spPr>
        <p:txBody>
          <a:bodyPr wrap="square" rtlCol="0">
            <a:spAutoFit/>
          </a:bodyPr>
          <a:lstStyle/>
          <a:p>
            <a:pPr>
              <a:lnSpc>
                <a:spcPct val="90000"/>
              </a:lnSpc>
            </a:pPr>
            <a:r>
              <a:rPr lang="fr-FR" dirty="0"/>
              <a:t>ETTORI Bastien</a:t>
            </a:r>
          </a:p>
        </p:txBody>
      </p:sp>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7612" y="304800"/>
            <a:ext cx="9781532" cy="1508760"/>
          </a:xfrm>
        </p:spPr>
        <p:txBody>
          <a:bodyPr/>
          <a:lstStyle/>
          <a:p>
            <a:pPr algn="ctr"/>
            <a:r>
              <a:rPr lang="fr-FR" dirty="0"/>
              <a:t>Veille technologique</a:t>
            </a:r>
          </a:p>
        </p:txBody>
      </p:sp>
      <p:sp>
        <p:nvSpPr>
          <p:cNvPr id="4" name="ZoneTexte 3"/>
          <p:cNvSpPr txBox="1"/>
          <p:nvPr/>
        </p:nvSpPr>
        <p:spPr>
          <a:xfrm>
            <a:off x="150812" y="2286000"/>
            <a:ext cx="8534400" cy="2419124"/>
          </a:xfrm>
          <a:prstGeom prst="rect">
            <a:avLst/>
          </a:prstGeom>
          <a:noFill/>
        </p:spPr>
        <p:txBody>
          <a:bodyPr wrap="square" rtlCol="0">
            <a:spAutoFit/>
          </a:bodyPr>
          <a:lstStyle/>
          <a:p>
            <a:pPr marL="285750" indent="-285750">
              <a:lnSpc>
                <a:spcPct val="90000"/>
              </a:lnSpc>
              <a:buFont typeface="Wingdings" charset="2"/>
              <a:buChar char="v"/>
            </a:pPr>
            <a:r>
              <a:rPr lang="fr-FR" sz="2000" b="1" i="1" u="sng" dirty="0">
                <a:solidFill>
                  <a:srgbClr val="002060"/>
                </a:solidFill>
              </a:rPr>
              <a:t>Domaine choisi</a:t>
            </a:r>
            <a:r>
              <a:rPr lang="fr-FR" sz="2000" b="1" i="1" dirty="0">
                <a:solidFill>
                  <a:srgbClr val="002060"/>
                </a:solidFill>
              </a:rPr>
              <a:t> :</a:t>
            </a:r>
          </a:p>
          <a:p>
            <a:pPr>
              <a:lnSpc>
                <a:spcPct val="90000"/>
              </a:lnSpc>
            </a:pPr>
            <a:endParaRPr lang="fr-FR" sz="800" dirty="0"/>
          </a:p>
          <a:p>
            <a:pPr>
              <a:lnSpc>
                <a:spcPct val="90000"/>
              </a:lnSpc>
            </a:pPr>
            <a:endParaRPr lang="fr-FR" sz="800" dirty="0"/>
          </a:p>
          <a:p>
            <a:pPr marL="800100" lvl="1" indent="-342900">
              <a:lnSpc>
                <a:spcPct val="90000"/>
              </a:lnSpc>
              <a:buFont typeface="Wingdings" panose="05000000000000000000" pitchFamily="2" charset="2"/>
              <a:buChar char="Ø"/>
            </a:pPr>
            <a:r>
              <a:rPr lang="fr-FR" sz="2000" dirty="0"/>
              <a:t>Virtualisation</a:t>
            </a:r>
            <a:endParaRPr lang="fr-FR" sz="2000" b="1" i="1" dirty="0">
              <a:solidFill>
                <a:srgbClr val="002060"/>
              </a:solidFill>
            </a:endParaRPr>
          </a:p>
          <a:p>
            <a:pPr>
              <a:lnSpc>
                <a:spcPct val="90000"/>
              </a:lnSpc>
            </a:pPr>
            <a:endParaRPr lang="fr-FR" sz="800" b="1" i="1" dirty="0">
              <a:solidFill>
                <a:srgbClr val="002060"/>
              </a:solidFill>
            </a:endParaRPr>
          </a:p>
          <a:p>
            <a:pPr>
              <a:lnSpc>
                <a:spcPct val="90000"/>
              </a:lnSpc>
            </a:pPr>
            <a:endParaRPr lang="fr-FR" sz="800" b="1" i="1" dirty="0">
              <a:solidFill>
                <a:srgbClr val="002060"/>
              </a:solidFill>
            </a:endParaRPr>
          </a:p>
          <a:p>
            <a:pPr marL="285750" indent="-285750">
              <a:lnSpc>
                <a:spcPct val="90000"/>
              </a:lnSpc>
              <a:buFont typeface="Wingdings" charset="2"/>
              <a:buChar char="v"/>
            </a:pPr>
            <a:r>
              <a:rPr lang="fr-FR" sz="2000" b="1" i="1" u="sng" dirty="0">
                <a:solidFill>
                  <a:srgbClr val="002060"/>
                </a:solidFill>
              </a:rPr>
              <a:t>Outils de veille technologique utilisés</a:t>
            </a:r>
            <a:r>
              <a:rPr lang="fr-FR" sz="2000" b="1" i="1" dirty="0">
                <a:solidFill>
                  <a:srgbClr val="002060"/>
                </a:solidFill>
              </a:rPr>
              <a:t> :</a:t>
            </a:r>
          </a:p>
          <a:p>
            <a:pPr>
              <a:lnSpc>
                <a:spcPct val="90000"/>
              </a:lnSpc>
            </a:pPr>
            <a:endParaRPr lang="fr-FR" sz="800" dirty="0"/>
          </a:p>
          <a:p>
            <a:pPr>
              <a:lnSpc>
                <a:spcPct val="90000"/>
              </a:lnSpc>
            </a:pPr>
            <a:endParaRPr lang="fr-FR" sz="800" dirty="0"/>
          </a:p>
          <a:p>
            <a:pPr marL="800100" lvl="1" indent="-342900">
              <a:lnSpc>
                <a:spcPct val="90000"/>
              </a:lnSpc>
              <a:buFont typeface="Wingdings" panose="05000000000000000000" pitchFamily="2" charset="2"/>
              <a:buChar char="Ø"/>
            </a:pPr>
            <a:r>
              <a:rPr lang="fr-FR" sz="2000" dirty="0"/>
              <a:t>Moteur de recherche : Google</a:t>
            </a:r>
          </a:p>
          <a:p>
            <a:pPr marL="800100" lvl="1" indent="-342900">
              <a:lnSpc>
                <a:spcPct val="90000"/>
              </a:lnSpc>
              <a:buFont typeface="Wingdings" panose="05000000000000000000" pitchFamily="2" charset="2"/>
              <a:buChar char="Ø"/>
            </a:pPr>
            <a:r>
              <a:rPr lang="fr-FR" sz="2000" dirty="0"/>
              <a:t>Google Alertes</a:t>
            </a:r>
          </a:p>
          <a:p>
            <a:pPr marL="800100" lvl="1" indent="-342900">
              <a:lnSpc>
                <a:spcPct val="90000"/>
              </a:lnSpc>
              <a:buFont typeface="Wingdings" panose="05000000000000000000" pitchFamily="2" charset="2"/>
              <a:buChar char="Ø"/>
            </a:pPr>
            <a:r>
              <a:rPr lang="fr-FR" sz="2000" dirty="0" err="1"/>
              <a:t>Pearltrees</a:t>
            </a:r>
            <a:endParaRPr lang="fr-FR" sz="2000" dirty="0"/>
          </a:p>
        </p:txBody>
      </p:sp>
    </p:spTree>
    <p:extLst>
      <p:ext uri="{BB962C8B-B14F-4D97-AF65-F5344CB8AC3E}">
        <p14:creationId xmlns:p14="http://schemas.microsoft.com/office/powerpoint/2010/main" val="2324389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7612" y="762000"/>
            <a:ext cx="9781532" cy="990600"/>
          </a:xfrm>
        </p:spPr>
        <p:txBody>
          <a:bodyPr>
            <a:normAutofit fontScale="90000"/>
          </a:bodyPr>
          <a:lstStyle/>
          <a:p>
            <a:pPr algn="ctr"/>
            <a:r>
              <a:rPr lang="fr-FR" sz="4400" dirty="0"/>
              <a:t>Portfolio de compétences</a:t>
            </a:r>
            <a:br>
              <a:rPr lang="fr-FR" dirty="0"/>
            </a:br>
            <a:endParaRPr lang="fr-FR" dirty="0"/>
          </a:p>
        </p:txBody>
      </p:sp>
      <p:sp>
        <p:nvSpPr>
          <p:cNvPr id="3" name="ZoneTexte 2"/>
          <p:cNvSpPr txBox="1"/>
          <p:nvPr/>
        </p:nvSpPr>
        <p:spPr>
          <a:xfrm>
            <a:off x="1522412" y="2743200"/>
            <a:ext cx="9301842" cy="1421928"/>
          </a:xfrm>
          <a:prstGeom prst="rect">
            <a:avLst/>
          </a:prstGeom>
          <a:noFill/>
        </p:spPr>
        <p:txBody>
          <a:bodyPr wrap="none" rtlCol="0">
            <a:spAutoFit/>
          </a:bodyPr>
          <a:lstStyle/>
          <a:p>
            <a:pPr>
              <a:lnSpc>
                <a:spcPct val="90000"/>
              </a:lnSpc>
            </a:pPr>
            <a:r>
              <a:rPr lang="fr-FR" sz="2400" u="sng" dirty="0"/>
              <a:t>Mon Portfolio de compétences est disponible via les adresses suivantes</a:t>
            </a:r>
            <a:r>
              <a:rPr lang="fr-FR" sz="2400" dirty="0"/>
              <a:t> :</a:t>
            </a:r>
          </a:p>
          <a:p>
            <a:pPr>
              <a:lnSpc>
                <a:spcPct val="90000"/>
              </a:lnSpc>
            </a:pPr>
            <a:endParaRPr lang="fr-FR" sz="2400" dirty="0"/>
          </a:p>
          <a:p>
            <a:pPr marL="800100" lvl="1" indent="-342900">
              <a:lnSpc>
                <a:spcPct val="90000"/>
              </a:lnSpc>
              <a:buFont typeface="Wingdings" panose="05000000000000000000" pitchFamily="2" charset="2"/>
              <a:buChar char="Ø"/>
            </a:pPr>
            <a:r>
              <a:rPr lang="fr-FR" sz="2400" dirty="0">
                <a:hlinkClick r:id="rId2"/>
              </a:rPr>
              <a:t>http://slamwiki.kobject.net/etudiants/2015/bastien.ettori</a:t>
            </a:r>
            <a:endParaRPr lang="fr-FR" sz="2400" dirty="0"/>
          </a:p>
          <a:p>
            <a:pPr marL="800100" lvl="1" indent="-342900">
              <a:lnSpc>
                <a:spcPct val="90000"/>
              </a:lnSpc>
              <a:buFont typeface="Wingdings" panose="05000000000000000000" pitchFamily="2" charset="2"/>
              <a:buChar char="Ø"/>
            </a:pPr>
            <a:r>
              <a:rPr lang="fr-FR" sz="2400" dirty="0">
                <a:hlinkClick r:id="rId3"/>
              </a:rPr>
              <a:t>http://www.portfoliosisr.vengineer.net/</a:t>
            </a:r>
            <a:endParaRPr lang="fr-FR" sz="2400" dirty="0"/>
          </a:p>
        </p:txBody>
      </p:sp>
    </p:spTree>
    <p:extLst>
      <p:ext uri="{BB962C8B-B14F-4D97-AF65-F5344CB8AC3E}">
        <p14:creationId xmlns:p14="http://schemas.microsoft.com/office/powerpoint/2010/main" val="13954854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3812" y="990600"/>
            <a:ext cx="9781532" cy="457200"/>
          </a:xfrm>
        </p:spPr>
        <p:txBody>
          <a:bodyPr>
            <a:normAutofit fontScale="90000"/>
          </a:bodyPr>
          <a:lstStyle/>
          <a:p>
            <a:pPr algn="ctr"/>
            <a:r>
              <a:rPr lang="fr-FR" sz="4400" dirty="0"/>
              <a:t>Conclusion</a:t>
            </a:r>
            <a:br>
              <a:rPr lang="fr-FR" dirty="0"/>
            </a:br>
            <a:endParaRPr lang="fr-FR" dirty="0"/>
          </a:p>
        </p:txBody>
      </p:sp>
      <p:sp>
        <p:nvSpPr>
          <p:cNvPr id="6" name="ZoneTexte 5"/>
          <p:cNvSpPr txBox="1"/>
          <p:nvPr/>
        </p:nvSpPr>
        <p:spPr>
          <a:xfrm>
            <a:off x="1827212" y="2819400"/>
            <a:ext cx="8458200" cy="2419124"/>
          </a:xfrm>
          <a:prstGeom prst="rect">
            <a:avLst/>
          </a:prstGeom>
          <a:noFill/>
        </p:spPr>
        <p:txBody>
          <a:bodyPr wrap="square" rtlCol="0">
            <a:spAutoFit/>
          </a:bodyPr>
          <a:lstStyle/>
          <a:p>
            <a:pPr algn="just">
              <a:lnSpc>
                <a:spcPct val="90000"/>
              </a:lnSpc>
            </a:pPr>
            <a:r>
              <a:rPr lang="fr-FR" sz="2400" dirty="0"/>
              <a:t>Pour terminer cette présentation, durant les 2 années de ma formation en BTS SIO, j’ai pu acquérir de nombreuses connaissances et de compétences au sein de mon établissement et de mes entreprises. Je remercie également les enseignants ainsi que mes maîtres de stage qui m’ont permis d’enrichir davantage mes connaissances dans le domaine du réseau informatique.</a:t>
            </a:r>
          </a:p>
        </p:txBody>
      </p:sp>
    </p:spTree>
    <p:extLst>
      <p:ext uri="{BB962C8B-B14F-4D97-AF65-F5344CB8AC3E}">
        <p14:creationId xmlns:p14="http://schemas.microsoft.com/office/powerpoint/2010/main" val="10947882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2"/>
          <p:cNvSpPr>
            <a:spLocks noGrp="1"/>
          </p:cNvSpPr>
          <p:nvPr>
            <p:ph type="title"/>
          </p:nvPr>
        </p:nvSpPr>
        <p:spPr>
          <a:xfrm>
            <a:off x="1534680" y="685800"/>
            <a:ext cx="9144001" cy="762000"/>
          </a:xfrm>
        </p:spPr>
        <p:txBody>
          <a:bodyPr>
            <a:normAutofit/>
          </a:bodyPr>
          <a:lstStyle/>
          <a:p>
            <a:pPr algn="ctr"/>
            <a:r>
              <a:rPr lang="fr-FR" sz="4000" dirty="0"/>
              <a:t>SOMMAIRE</a:t>
            </a:r>
            <a:r>
              <a:rPr lang="fr-FR" sz="3600" dirty="0"/>
              <a:t> </a:t>
            </a:r>
          </a:p>
        </p:txBody>
      </p:sp>
      <p:sp>
        <p:nvSpPr>
          <p:cNvPr id="14" name="Espace réservé du contenu 13"/>
          <p:cNvSpPr>
            <a:spLocks noGrp="1"/>
          </p:cNvSpPr>
          <p:nvPr>
            <p:ph idx="1"/>
          </p:nvPr>
        </p:nvSpPr>
        <p:spPr>
          <a:xfrm>
            <a:off x="1534680" y="2362200"/>
            <a:ext cx="9134391" cy="3886200"/>
          </a:xfrm>
        </p:spPr>
        <p:txBody>
          <a:bodyPr>
            <a:normAutofit/>
          </a:bodyPr>
          <a:lstStyle/>
          <a:p>
            <a:r>
              <a:rPr lang="fr-FR" dirty="0"/>
              <a:t>Mon parcours scolaire</a:t>
            </a:r>
          </a:p>
          <a:p>
            <a:r>
              <a:rPr lang="fr-FR" dirty="0"/>
              <a:t>Le BTS SIO</a:t>
            </a:r>
          </a:p>
          <a:p>
            <a:r>
              <a:rPr lang="fr-FR" dirty="0"/>
              <a:t>Mes compétences</a:t>
            </a:r>
          </a:p>
          <a:p>
            <a:r>
              <a:rPr lang="fr-FR" dirty="0"/>
              <a:t>Mes expériences professionnelles</a:t>
            </a:r>
          </a:p>
          <a:p>
            <a:r>
              <a:rPr lang="fr-FR" dirty="0"/>
              <a:t>Veille technologique</a:t>
            </a:r>
          </a:p>
          <a:p>
            <a:r>
              <a:rPr lang="fr-FR" dirty="0"/>
              <a:t>Portfolio de compétences</a:t>
            </a:r>
          </a:p>
          <a:p>
            <a:r>
              <a:rPr lang="fr-FR" dirty="0"/>
              <a:t>Conclusion</a:t>
            </a:r>
          </a:p>
        </p:txBody>
      </p:sp>
    </p:spTree>
    <p:extLst>
      <p:ext uri="{BB962C8B-B14F-4D97-AF65-F5344CB8AC3E}">
        <p14:creationId xmlns:p14="http://schemas.microsoft.com/office/powerpoint/2010/main" val="21391325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9315" y="609600"/>
            <a:ext cx="9144001" cy="685800"/>
          </a:xfrm>
        </p:spPr>
        <p:txBody>
          <a:bodyPr>
            <a:normAutofit/>
          </a:bodyPr>
          <a:lstStyle/>
          <a:p>
            <a:pPr algn="ctr"/>
            <a:r>
              <a:rPr lang="fr-FR" sz="4000" dirty="0"/>
              <a:t>Mon parcours scolaire</a:t>
            </a:r>
          </a:p>
        </p:txBody>
      </p:sp>
      <p:sp>
        <p:nvSpPr>
          <p:cNvPr id="3" name="ZoneTexte 2"/>
          <p:cNvSpPr txBox="1"/>
          <p:nvPr/>
        </p:nvSpPr>
        <p:spPr>
          <a:xfrm>
            <a:off x="1598612" y="2590800"/>
            <a:ext cx="7239000" cy="757130"/>
          </a:xfrm>
          <a:prstGeom prst="rect">
            <a:avLst/>
          </a:prstGeom>
          <a:noFill/>
        </p:spPr>
        <p:txBody>
          <a:bodyPr wrap="square" rtlCol="0">
            <a:spAutoFit/>
          </a:bodyPr>
          <a:lstStyle/>
          <a:p>
            <a:pPr marL="342900" indent="-342900">
              <a:lnSpc>
                <a:spcPct val="90000"/>
              </a:lnSpc>
              <a:buFont typeface="Wingdings" charset="2"/>
              <a:buChar char="v"/>
            </a:pPr>
            <a:r>
              <a:rPr lang="fr-FR" sz="2400" b="1" i="1" u="sng" dirty="0">
                <a:solidFill>
                  <a:srgbClr val="002060"/>
                </a:solidFill>
              </a:rPr>
              <a:t>Bac STG GSI (Gestion des Systèmes d’Information) - Année scolaire : 2012-2013</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1012" y="3587245"/>
            <a:ext cx="1295400" cy="1295400"/>
          </a:xfrm>
          <a:prstGeom prst="rect">
            <a:avLst/>
          </a:prstGeom>
        </p:spPr>
      </p:pic>
      <p:sp>
        <p:nvSpPr>
          <p:cNvPr id="5" name="ZoneTexte 4"/>
          <p:cNvSpPr txBox="1"/>
          <p:nvPr/>
        </p:nvSpPr>
        <p:spPr>
          <a:xfrm>
            <a:off x="3351212" y="3886200"/>
            <a:ext cx="5867400" cy="346249"/>
          </a:xfrm>
          <a:prstGeom prst="rect">
            <a:avLst/>
          </a:prstGeom>
          <a:noFill/>
        </p:spPr>
        <p:txBody>
          <a:bodyPr wrap="square" rtlCol="0">
            <a:spAutoFit/>
          </a:bodyPr>
          <a:lstStyle/>
          <a:p>
            <a:pPr>
              <a:lnSpc>
                <a:spcPct val="90000"/>
              </a:lnSpc>
            </a:pPr>
            <a:r>
              <a:rPr lang="fr-FR" dirty="0"/>
              <a:t>Lycée Jean Rostand CAEN (14000)</a:t>
            </a:r>
          </a:p>
        </p:txBody>
      </p:sp>
    </p:spTree>
    <p:extLst>
      <p:ext uri="{BB962C8B-B14F-4D97-AF65-F5344CB8AC3E}">
        <p14:creationId xmlns:p14="http://schemas.microsoft.com/office/powerpoint/2010/main" val="608673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46212" y="286958"/>
            <a:ext cx="9144001" cy="1418854"/>
          </a:xfrm>
        </p:spPr>
        <p:txBody>
          <a:bodyPr>
            <a:noAutofit/>
          </a:bodyPr>
          <a:lstStyle/>
          <a:p>
            <a:pPr algn="ctr"/>
            <a:r>
              <a:rPr lang="fr-FR" sz="4000" dirty="0"/>
              <a:t>Le BTS SIO</a:t>
            </a:r>
            <a:br>
              <a:rPr lang="fr-FR" sz="4000" dirty="0"/>
            </a:br>
            <a:r>
              <a:rPr lang="fr-FR" sz="4000" dirty="0"/>
              <a:t>(Services Informatiques aux Organisations)</a:t>
            </a: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3412" y="2097915"/>
            <a:ext cx="2261091" cy="1615065"/>
          </a:xfrm>
          <a:prstGeom prst="rect">
            <a:avLst/>
          </a:prstGeom>
        </p:spPr>
      </p:pic>
      <p:sp>
        <p:nvSpPr>
          <p:cNvPr id="4" name="ZoneTexte 3"/>
          <p:cNvSpPr txBox="1"/>
          <p:nvPr/>
        </p:nvSpPr>
        <p:spPr>
          <a:xfrm>
            <a:off x="4494212" y="2590800"/>
            <a:ext cx="5410200" cy="341632"/>
          </a:xfrm>
          <a:prstGeom prst="rect">
            <a:avLst/>
          </a:prstGeom>
          <a:noFill/>
        </p:spPr>
        <p:txBody>
          <a:bodyPr wrap="square" rtlCol="0">
            <a:spAutoFit/>
          </a:bodyPr>
          <a:lstStyle/>
          <a:p>
            <a:pPr>
              <a:lnSpc>
                <a:spcPct val="90000"/>
              </a:lnSpc>
            </a:pPr>
            <a:r>
              <a:rPr lang="fr-FR" dirty="0"/>
              <a:t>Lycée Technologique Privé Sainte-Ursule CAEN (14000)</a:t>
            </a:r>
          </a:p>
        </p:txBody>
      </p:sp>
      <p:pic>
        <p:nvPicPr>
          <p:cNvPr id="5" name="Image 4"/>
          <p:cNvPicPr>
            <a:picLocks noChangeAspect="1"/>
          </p:cNvPicPr>
          <p:nvPr/>
        </p:nvPicPr>
        <p:blipFill>
          <a:blip r:embed="rId3"/>
          <a:stretch>
            <a:fillRect/>
          </a:stretch>
        </p:blipFill>
        <p:spPr>
          <a:xfrm>
            <a:off x="2894012" y="5135493"/>
            <a:ext cx="1905000" cy="1270000"/>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5212" y="5135492"/>
            <a:ext cx="1850571" cy="1258455"/>
          </a:xfrm>
          <a:prstGeom prst="rect">
            <a:avLst/>
          </a:prstGeom>
        </p:spPr>
      </p:pic>
      <p:sp>
        <p:nvSpPr>
          <p:cNvPr id="7" name="ZoneTexte 6"/>
          <p:cNvSpPr txBox="1"/>
          <p:nvPr/>
        </p:nvSpPr>
        <p:spPr>
          <a:xfrm>
            <a:off x="1903412" y="3902458"/>
            <a:ext cx="1920719" cy="341632"/>
          </a:xfrm>
          <a:prstGeom prst="rect">
            <a:avLst/>
          </a:prstGeom>
          <a:noFill/>
        </p:spPr>
        <p:txBody>
          <a:bodyPr wrap="none" rtlCol="0">
            <a:spAutoFit/>
          </a:bodyPr>
          <a:lstStyle/>
          <a:p>
            <a:pPr marL="285750" indent="-285750">
              <a:lnSpc>
                <a:spcPct val="90000"/>
              </a:lnSpc>
              <a:buFont typeface="Wingdings" charset="2"/>
              <a:buChar char="v"/>
            </a:pPr>
            <a:r>
              <a:rPr lang="fr-FR" b="1" i="1" u="sng" dirty="0">
                <a:solidFill>
                  <a:srgbClr val="002060"/>
                </a:solidFill>
              </a:rPr>
              <a:t> Ma spécialité</a:t>
            </a:r>
            <a:r>
              <a:rPr lang="fr-FR" b="1" i="1" dirty="0">
                <a:solidFill>
                  <a:srgbClr val="002060"/>
                </a:solidFill>
              </a:rPr>
              <a:t> :</a:t>
            </a:r>
          </a:p>
        </p:txBody>
      </p:sp>
      <p:sp>
        <p:nvSpPr>
          <p:cNvPr id="8" name="ZoneTexte 7"/>
          <p:cNvSpPr txBox="1"/>
          <p:nvPr/>
        </p:nvSpPr>
        <p:spPr>
          <a:xfrm>
            <a:off x="2513012" y="4419600"/>
            <a:ext cx="5685980" cy="341632"/>
          </a:xfrm>
          <a:prstGeom prst="rect">
            <a:avLst/>
          </a:prstGeom>
          <a:noFill/>
        </p:spPr>
        <p:txBody>
          <a:bodyPr wrap="none" rtlCol="0">
            <a:spAutoFit/>
          </a:bodyPr>
          <a:lstStyle/>
          <a:p>
            <a:pPr marL="285750" indent="-285750">
              <a:lnSpc>
                <a:spcPct val="90000"/>
              </a:lnSpc>
              <a:buFont typeface="Wingdings" charset="2"/>
              <a:buChar char="Ø"/>
            </a:pPr>
            <a:r>
              <a:rPr lang="fr-FR" dirty="0"/>
              <a:t>SISR (Solutions d’Infrastructure, Systèmes et Réseaux )</a:t>
            </a:r>
          </a:p>
        </p:txBody>
      </p:sp>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01983" y="5135492"/>
            <a:ext cx="1850571" cy="1263941"/>
          </a:xfrm>
          <a:prstGeom prst="rect">
            <a:avLst/>
          </a:prstGeom>
        </p:spPr>
      </p:pic>
    </p:spTree>
    <p:extLst>
      <p:ext uri="{BB962C8B-B14F-4D97-AF65-F5344CB8AC3E}">
        <p14:creationId xmlns:p14="http://schemas.microsoft.com/office/powerpoint/2010/main" val="36418839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2" y="228600"/>
            <a:ext cx="9781532" cy="1508760"/>
          </a:xfrm>
        </p:spPr>
        <p:txBody>
          <a:bodyPr>
            <a:noAutofit/>
          </a:bodyPr>
          <a:lstStyle/>
          <a:p>
            <a:pPr algn="ctr"/>
            <a:r>
              <a:rPr lang="fr-FR" sz="4000" dirty="0"/>
              <a:t>Le BTS SIO</a:t>
            </a:r>
            <a:br>
              <a:rPr lang="fr-FR" sz="4000" dirty="0"/>
            </a:br>
            <a:r>
              <a:rPr lang="fr-FR" sz="4000" dirty="0"/>
              <a:t>(Services Informatiques aux Organisations)</a:t>
            </a:r>
          </a:p>
        </p:txBody>
      </p:sp>
      <p:sp>
        <p:nvSpPr>
          <p:cNvPr id="3" name="ZoneTexte 2"/>
          <p:cNvSpPr txBox="1"/>
          <p:nvPr/>
        </p:nvSpPr>
        <p:spPr>
          <a:xfrm>
            <a:off x="1370012" y="2133600"/>
            <a:ext cx="5943600" cy="2585323"/>
          </a:xfrm>
          <a:prstGeom prst="rect">
            <a:avLst/>
          </a:prstGeom>
          <a:noFill/>
        </p:spPr>
        <p:txBody>
          <a:bodyPr wrap="square" rtlCol="0">
            <a:spAutoFit/>
          </a:bodyPr>
          <a:lstStyle/>
          <a:p>
            <a:pPr marL="285750" indent="-285750">
              <a:lnSpc>
                <a:spcPct val="90000"/>
              </a:lnSpc>
              <a:buFont typeface="Wingdings" charset="2"/>
              <a:buChar char="v"/>
            </a:pPr>
            <a:r>
              <a:rPr lang="fr-FR" sz="2000" dirty="0">
                <a:solidFill>
                  <a:srgbClr val="002060"/>
                </a:solidFill>
              </a:rPr>
              <a:t> </a:t>
            </a:r>
            <a:r>
              <a:rPr lang="fr-FR" sz="2000" b="1" i="1" u="sng" dirty="0">
                <a:solidFill>
                  <a:srgbClr val="002060"/>
                </a:solidFill>
              </a:rPr>
              <a:t>Cours et PPE</a:t>
            </a:r>
            <a:r>
              <a:rPr lang="fr-FR" sz="2000" b="1" i="1" dirty="0">
                <a:solidFill>
                  <a:srgbClr val="002060"/>
                </a:solidFill>
              </a:rPr>
              <a:t> :</a:t>
            </a:r>
          </a:p>
          <a:p>
            <a:pPr marL="285750" indent="-285750">
              <a:lnSpc>
                <a:spcPct val="90000"/>
              </a:lnSpc>
              <a:buFont typeface="Wingdings" charset="2"/>
              <a:buChar char="v"/>
            </a:pPr>
            <a:endParaRPr lang="fr-FR" sz="2000" dirty="0"/>
          </a:p>
          <a:p>
            <a:pPr marL="800100" lvl="1" indent="-342900">
              <a:lnSpc>
                <a:spcPct val="90000"/>
              </a:lnSpc>
              <a:buFont typeface="Wingdings" charset="2"/>
              <a:buChar char="Ø"/>
            </a:pPr>
            <a:r>
              <a:rPr lang="fr-FR" sz="2000" u="sng" dirty="0"/>
              <a:t>Matières d’informatique (SISR)</a:t>
            </a:r>
            <a:r>
              <a:rPr lang="fr-FR" sz="2000" dirty="0"/>
              <a:t> :</a:t>
            </a:r>
          </a:p>
          <a:p>
            <a:pPr marL="800100" lvl="1" indent="-342900">
              <a:lnSpc>
                <a:spcPct val="90000"/>
              </a:lnSpc>
              <a:buFont typeface="Wingdings" charset="2"/>
              <a:buChar char="Ø"/>
            </a:pPr>
            <a:endParaRPr lang="fr-FR" sz="2000" dirty="0"/>
          </a:p>
          <a:p>
            <a:pPr marL="1257300" lvl="2" indent="-342900">
              <a:lnSpc>
                <a:spcPct val="90000"/>
              </a:lnSpc>
              <a:buFont typeface="Wingdings" charset="2"/>
              <a:buChar char="u"/>
            </a:pPr>
            <a:r>
              <a:rPr lang="fr-FR" sz="2000" dirty="0"/>
              <a:t>PPE : Projets Personnels Encadrés</a:t>
            </a:r>
          </a:p>
          <a:p>
            <a:pPr marL="1257300" lvl="2" indent="-342900">
              <a:lnSpc>
                <a:spcPct val="90000"/>
              </a:lnSpc>
              <a:buFont typeface="Wingdings" charset="2"/>
              <a:buChar char="u"/>
            </a:pPr>
            <a:r>
              <a:rPr lang="fr-FR" sz="2000" dirty="0"/>
              <a:t>SISR 3 : Exploitation de données</a:t>
            </a:r>
          </a:p>
          <a:p>
            <a:pPr marL="1257300" lvl="2" indent="-342900">
              <a:lnSpc>
                <a:spcPct val="90000"/>
              </a:lnSpc>
              <a:buFont typeface="Wingdings" charset="2"/>
              <a:buChar char="u"/>
            </a:pPr>
            <a:r>
              <a:rPr lang="fr-FR" sz="2000" dirty="0"/>
              <a:t>SISR 4 : Administration des systèmes</a:t>
            </a:r>
          </a:p>
          <a:p>
            <a:pPr marL="1257300" lvl="2" indent="-342900">
              <a:lnSpc>
                <a:spcPct val="90000"/>
              </a:lnSpc>
              <a:buFont typeface="Wingdings" charset="2"/>
              <a:buChar char="u"/>
            </a:pPr>
            <a:r>
              <a:rPr lang="fr-FR" sz="2000" dirty="0"/>
              <a:t>Supervision des réseaux</a:t>
            </a:r>
          </a:p>
          <a:p>
            <a:pPr marL="1257300" lvl="2" indent="-342900">
              <a:lnSpc>
                <a:spcPct val="90000"/>
              </a:lnSpc>
              <a:buFont typeface="Wingdings" charset="2"/>
              <a:buChar char="u"/>
            </a:pPr>
            <a:r>
              <a:rPr lang="fr-FR" sz="2000" dirty="0"/>
              <a:t>SI 7 : Intégration et adaptation d’un service</a:t>
            </a:r>
          </a:p>
        </p:txBody>
      </p:sp>
      <p:sp>
        <p:nvSpPr>
          <p:cNvPr id="4" name="ZoneTexte 3"/>
          <p:cNvSpPr txBox="1"/>
          <p:nvPr/>
        </p:nvSpPr>
        <p:spPr>
          <a:xfrm>
            <a:off x="1293812" y="4800600"/>
            <a:ext cx="7620000" cy="1366528"/>
          </a:xfrm>
          <a:prstGeom prst="rect">
            <a:avLst/>
          </a:prstGeom>
          <a:noFill/>
        </p:spPr>
        <p:txBody>
          <a:bodyPr wrap="square" rtlCol="0">
            <a:spAutoFit/>
          </a:bodyPr>
          <a:lstStyle/>
          <a:p>
            <a:pPr marL="285750" indent="-285750">
              <a:lnSpc>
                <a:spcPct val="90000"/>
              </a:lnSpc>
              <a:buFont typeface="Wingdings" charset="2"/>
              <a:buChar char="v"/>
            </a:pPr>
            <a:r>
              <a:rPr lang="fr-FR" dirty="0">
                <a:solidFill>
                  <a:srgbClr val="002060"/>
                </a:solidFill>
              </a:rPr>
              <a:t> </a:t>
            </a:r>
            <a:r>
              <a:rPr lang="fr-FR" sz="2000" b="1" i="1" u="sng" dirty="0">
                <a:solidFill>
                  <a:srgbClr val="002060"/>
                </a:solidFill>
              </a:rPr>
              <a:t>2 stages en entreprise (</a:t>
            </a:r>
            <a:r>
              <a:rPr lang="fr-FR" sz="2000" b="1" i="1" u="sng">
                <a:solidFill>
                  <a:srgbClr val="002060"/>
                </a:solidFill>
              </a:rPr>
              <a:t>11 semaines)</a:t>
            </a:r>
            <a:r>
              <a:rPr lang="fr-FR" sz="2000" b="1" i="1">
                <a:solidFill>
                  <a:srgbClr val="002060"/>
                </a:solidFill>
              </a:rPr>
              <a:t> </a:t>
            </a:r>
            <a:r>
              <a:rPr lang="fr-FR" sz="2000" b="1" i="1" dirty="0">
                <a:solidFill>
                  <a:srgbClr val="002060"/>
                </a:solidFill>
              </a:rPr>
              <a:t>:</a:t>
            </a:r>
          </a:p>
          <a:p>
            <a:pPr marL="285750" indent="-285750">
              <a:lnSpc>
                <a:spcPct val="90000"/>
              </a:lnSpc>
              <a:buFont typeface="Wingdings" charset="2"/>
              <a:buChar char="v"/>
            </a:pPr>
            <a:endParaRPr lang="fr-FR" dirty="0"/>
          </a:p>
          <a:p>
            <a:pPr marL="742950" lvl="1" indent="-285750">
              <a:lnSpc>
                <a:spcPct val="90000"/>
              </a:lnSpc>
              <a:buFont typeface="Wingdings" charset="2"/>
              <a:buChar char="Ø"/>
            </a:pPr>
            <a:r>
              <a:rPr lang="fr-FR" dirty="0"/>
              <a:t>Découverte du monde du travail</a:t>
            </a:r>
          </a:p>
          <a:p>
            <a:pPr marL="742950" lvl="1" indent="-285750">
              <a:lnSpc>
                <a:spcPct val="90000"/>
              </a:lnSpc>
              <a:buFont typeface="Wingdings" charset="2"/>
              <a:buChar char="Ø"/>
            </a:pPr>
            <a:r>
              <a:rPr lang="fr-FR" dirty="0"/>
              <a:t>Mise en pratique des acquis durant ma formation en BTS</a:t>
            </a:r>
          </a:p>
          <a:p>
            <a:pPr marL="742950" lvl="1" indent="-285750">
              <a:lnSpc>
                <a:spcPct val="90000"/>
              </a:lnSpc>
              <a:buFont typeface="Wingdings" charset="2"/>
              <a:buChar char="Ø"/>
            </a:pPr>
            <a:r>
              <a:rPr lang="fr-FR" dirty="0"/>
              <a:t>Validation de mon projet professionnel </a:t>
            </a:r>
          </a:p>
        </p:txBody>
      </p:sp>
    </p:spTree>
    <p:extLst>
      <p:ext uri="{BB962C8B-B14F-4D97-AF65-F5344CB8AC3E}">
        <p14:creationId xmlns:p14="http://schemas.microsoft.com/office/powerpoint/2010/main" val="969971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2" y="228600"/>
            <a:ext cx="9781532" cy="1508760"/>
          </a:xfrm>
        </p:spPr>
        <p:txBody>
          <a:bodyPr>
            <a:noAutofit/>
          </a:bodyPr>
          <a:lstStyle/>
          <a:p>
            <a:pPr algn="ctr"/>
            <a:r>
              <a:rPr lang="fr-FR" sz="4000" dirty="0"/>
              <a:t>Le BTS SIO</a:t>
            </a:r>
            <a:br>
              <a:rPr lang="fr-FR" sz="4000" dirty="0"/>
            </a:br>
            <a:r>
              <a:rPr lang="fr-FR" sz="4000" dirty="0"/>
              <a:t>(Services Informatiques aux Organisations)</a:t>
            </a:r>
          </a:p>
        </p:txBody>
      </p:sp>
      <p:sp>
        <p:nvSpPr>
          <p:cNvPr id="3" name="ZoneTexte 2"/>
          <p:cNvSpPr txBox="1"/>
          <p:nvPr/>
        </p:nvSpPr>
        <p:spPr>
          <a:xfrm>
            <a:off x="989012" y="2438400"/>
            <a:ext cx="10210800" cy="923330"/>
          </a:xfrm>
          <a:prstGeom prst="rect">
            <a:avLst/>
          </a:prstGeom>
          <a:noFill/>
        </p:spPr>
        <p:txBody>
          <a:bodyPr wrap="square" rtlCol="0">
            <a:spAutoFit/>
          </a:bodyPr>
          <a:lstStyle/>
          <a:p>
            <a:pPr marL="285750" indent="-285750">
              <a:lnSpc>
                <a:spcPct val="90000"/>
              </a:lnSpc>
              <a:buFont typeface="Wingdings" charset="2"/>
              <a:buChar char="v"/>
            </a:pPr>
            <a:r>
              <a:rPr lang="fr-FR" sz="2000" b="1" i="1" u="sng" dirty="0">
                <a:solidFill>
                  <a:srgbClr val="002060"/>
                </a:solidFill>
              </a:rPr>
              <a:t> Débouchés du BTS informatique</a:t>
            </a:r>
            <a:r>
              <a:rPr lang="fr-FR" sz="2000" b="1" i="1" dirty="0">
                <a:solidFill>
                  <a:srgbClr val="002060"/>
                </a:solidFill>
              </a:rPr>
              <a:t> : </a:t>
            </a:r>
          </a:p>
          <a:p>
            <a:pPr marL="285750" indent="-285750">
              <a:lnSpc>
                <a:spcPct val="90000"/>
              </a:lnSpc>
              <a:buFont typeface="Wingdings" charset="2"/>
              <a:buChar char="v"/>
            </a:pPr>
            <a:endParaRPr lang="fr-FR" sz="2000" dirty="0"/>
          </a:p>
          <a:p>
            <a:pPr>
              <a:lnSpc>
                <a:spcPct val="90000"/>
              </a:lnSpc>
            </a:pPr>
            <a:r>
              <a:rPr lang="fr-FR" sz="2000" dirty="0"/>
              <a:t>En ce moment, toutes les sociétés utilisent l’informatique </a:t>
            </a:r>
            <a:r>
              <a:rPr lang="fr-FR" sz="2000" b="1" dirty="0">
                <a:sym typeface="Wingdings" panose="05000000000000000000" pitchFamily="2" charset="2"/>
              </a:rPr>
              <a:t></a:t>
            </a:r>
            <a:r>
              <a:rPr lang="fr-FR" sz="2000" dirty="0">
                <a:sym typeface="Wingdings" panose="05000000000000000000" pitchFamily="2" charset="2"/>
              </a:rPr>
              <a:t> Marché</a:t>
            </a:r>
            <a:r>
              <a:rPr lang="fr-FR" sz="2000" dirty="0"/>
              <a:t> qui a de l’avenir</a:t>
            </a:r>
          </a:p>
        </p:txBody>
      </p:sp>
      <p:sp>
        <p:nvSpPr>
          <p:cNvPr id="4" name="ZoneTexte 3"/>
          <p:cNvSpPr txBox="1"/>
          <p:nvPr/>
        </p:nvSpPr>
        <p:spPr>
          <a:xfrm>
            <a:off x="1024435" y="3962400"/>
            <a:ext cx="4240263" cy="1366528"/>
          </a:xfrm>
          <a:prstGeom prst="rect">
            <a:avLst/>
          </a:prstGeom>
          <a:noFill/>
        </p:spPr>
        <p:txBody>
          <a:bodyPr wrap="none" rtlCol="0">
            <a:spAutoFit/>
          </a:bodyPr>
          <a:lstStyle/>
          <a:p>
            <a:pPr marL="285750" indent="-285750">
              <a:lnSpc>
                <a:spcPct val="90000"/>
              </a:lnSpc>
              <a:buFont typeface="Wingdings" charset="2"/>
              <a:buChar char="v"/>
            </a:pPr>
            <a:r>
              <a:rPr lang="fr-FR" b="1" i="1" u="sng" dirty="0">
                <a:solidFill>
                  <a:srgbClr val="002060"/>
                </a:solidFill>
              </a:rPr>
              <a:t> </a:t>
            </a:r>
            <a:r>
              <a:rPr lang="fr-FR" sz="2000" b="1" i="1" u="sng" dirty="0">
                <a:solidFill>
                  <a:srgbClr val="002060"/>
                </a:solidFill>
              </a:rPr>
              <a:t>Débouchés du BTS SIO SISR</a:t>
            </a:r>
            <a:r>
              <a:rPr lang="fr-FR" sz="2000" b="1" i="1" dirty="0">
                <a:solidFill>
                  <a:srgbClr val="002060"/>
                </a:solidFill>
              </a:rPr>
              <a:t> :</a:t>
            </a:r>
          </a:p>
          <a:p>
            <a:pPr marL="742950" lvl="1" indent="-285750">
              <a:lnSpc>
                <a:spcPct val="90000"/>
              </a:lnSpc>
              <a:buFont typeface="Wingdings" charset="2"/>
              <a:buChar char="v"/>
            </a:pPr>
            <a:endParaRPr lang="fr-FR" dirty="0"/>
          </a:p>
          <a:p>
            <a:pPr marL="742950" lvl="1" indent="-285750">
              <a:lnSpc>
                <a:spcPct val="90000"/>
              </a:lnSpc>
              <a:buFont typeface="Wingdings" charset="2"/>
              <a:buChar char="u"/>
            </a:pPr>
            <a:r>
              <a:rPr lang="fr-FR" dirty="0"/>
              <a:t>Administrateur systèmes et réseau</a:t>
            </a:r>
          </a:p>
          <a:p>
            <a:pPr marL="742950" lvl="1" indent="-285750">
              <a:lnSpc>
                <a:spcPct val="90000"/>
              </a:lnSpc>
              <a:buFont typeface="Wingdings" charset="2"/>
              <a:buChar char="u"/>
            </a:pPr>
            <a:r>
              <a:rPr lang="fr-FR" dirty="0"/>
              <a:t>Technicien d’infrastructure</a:t>
            </a:r>
          </a:p>
          <a:p>
            <a:pPr marL="742950" lvl="1" indent="-285750">
              <a:lnSpc>
                <a:spcPct val="90000"/>
              </a:lnSpc>
              <a:buFont typeface="Wingdings" charset="2"/>
              <a:buChar char="u"/>
            </a:pPr>
            <a:r>
              <a:rPr lang="fr-FR" dirty="0"/>
              <a:t>Technicien réseaux &amp; télécoms</a:t>
            </a:r>
          </a:p>
        </p:txBody>
      </p:sp>
    </p:spTree>
    <p:extLst>
      <p:ext uri="{BB962C8B-B14F-4D97-AF65-F5344CB8AC3E}">
        <p14:creationId xmlns:p14="http://schemas.microsoft.com/office/powerpoint/2010/main" val="31183317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1412" y="525304"/>
            <a:ext cx="9781532" cy="1508760"/>
          </a:xfrm>
        </p:spPr>
        <p:txBody>
          <a:bodyPr>
            <a:normAutofit/>
          </a:bodyPr>
          <a:lstStyle/>
          <a:p>
            <a:pPr algn="ctr"/>
            <a:r>
              <a:rPr lang="fr-FR" dirty="0"/>
              <a:t>Mes compétences</a:t>
            </a:r>
            <a:br>
              <a:rPr lang="fr-FR" dirty="0"/>
            </a:br>
            <a:endParaRPr lang="fr-FR" dirty="0"/>
          </a:p>
        </p:txBody>
      </p:sp>
      <p:sp>
        <p:nvSpPr>
          <p:cNvPr id="3" name="ZoneTexte 2"/>
          <p:cNvSpPr txBox="1"/>
          <p:nvPr/>
        </p:nvSpPr>
        <p:spPr>
          <a:xfrm>
            <a:off x="1522412" y="2133600"/>
            <a:ext cx="7871386" cy="1477328"/>
          </a:xfrm>
          <a:prstGeom prst="rect">
            <a:avLst/>
          </a:prstGeom>
          <a:noFill/>
        </p:spPr>
        <p:txBody>
          <a:bodyPr wrap="none" rtlCol="0">
            <a:spAutoFit/>
          </a:bodyPr>
          <a:lstStyle/>
          <a:p>
            <a:pPr marL="342900" indent="-342900">
              <a:lnSpc>
                <a:spcPct val="90000"/>
              </a:lnSpc>
              <a:buFont typeface="Wingdings" charset="2"/>
              <a:buChar char="v"/>
            </a:pPr>
            <a:r>
              <a:rPr lang="fr-FR" sz="2000" b="1" i="1" u="sng" dirty="0">
                <a:solidFill>
                  <a:srgbClr val="002060"/>
                </a:solidFill>
              </a:rPr>
              <a:t>Systèmes d’Exploitation :</a:t>
            </a:r>
          </a:p>
          <a:p>
            <a:pPr marL="800100" lvl="1" indent="-342900">
              <a:lnSpc>
                <a:spcPct val="90000"/>
              </a:lnSpc>
              <a:buFont typeface="Wingdings" charset="2"/>
              <a:buChar char="Ø"/>
            </a:pPr>
            <a:endParaRPr lang="fr-FR" sz="2000" dirty="0"/>
          </a:p>
          <a:p>
            <a:pPr marL="800100" lvl="1" indent="-342900">
              <a:lnSpc>
                <a:spcPct val="90000"/>
              </a:lnSpc>
              <a:buFont typeface="Wingdings" charset="2"/>
              <a:buChar char="Ø"/>
            </a:pPr>
            <a:r>
              <a:rPr lang="fr-FR" sz="2000" dirty="0"/>
              <a:t>Windows Server 2008 et 2012 (Active Directory, DHCP, DNS, etc.)</a:t>
            </a:r>
          </a:p>
          <a:p>
            <a:pPr marL="800100" lvl="1" indent="-342900">
              <a:lnSpc>
                <a:spcPct val="90000"/>
              </a:lnSpc>
              <a:buFont typeface="Wingdings" charset="2"/>
              <a:buChar char="Ø"/>
            </a:pPr>
            <a:r>
              <a:rPr lang="fr-FR" sz="2000" dirty="0"/>
              <a:t>Linux Debian</a:t>
            </a:r>
          </a:p>
          <a:p>
            <a:pPr marL="800100" lvl="1" indent="-342900">
              <a:lnSpc>
                <a:spcPct val="90000"/>
              </a:lnSpc>
              <a:buFont typeface="Wingdings" charset="2"/>
              <a:buChar char="Ø"/>
            </a:pPr>
            <a:r>
              <a:rPr lang="fr-FR" sz="2000" dirty="0"/>
              <a:t>Windows 7</a:t>
            </a:r>
          </a:p>
        </p:txBody>
      </p:sp>
      <p:sp>
        <p:nvSpPr>
          <p:cNvPr id="4" name="ZoneTexte 3"/>
          <p:cNvSpPr txBox="1"/>
          <p:nvPr/>
        </p:nvSpPr>
        <p:spPr>
          <a:xfrm>
            <a:off x="1522412" y="3810000"/>
            <a:ext cx="6477000" cy="1477328"/>
          </a:xfrm>
          <a:prstGeom prst="rect">
            <a:avLst/>
          </a:prstGeom>
          <a:noFill/>
        </p:spPr>
        <p:txBody>
          <a:bodyPr wrap="square" rtlCol="0">
            <a:spAutoFit/>
          </a:bodyPr>
          <a:lstStyle/>
          <a:p>
            <a:pPr marL="285750" indent="-285750">
              <a:lnSpc>
                <a:spcPct val="90000"/>
              </a:lnSpc>
              <a:buFont typeface="Wingdings" charset="2"/>
              <a:buChar char="v"/>
            </a:pPr>
            <a:r>
              <a:rPr lang="fr-FR" sz="2000" b="1" i="1" u="sng" dirty="0">
                <a:solidFill>
                  <a:srgbClr val="002060"/>
                </a:solidFill>
              </a:rPr>
              <a:t>Réseaux</a:t>
            </a:r>
            <a:r>
              <a:rPr lang="fr-FR" sz="2000" b="1" i="1" dirty="0">
                <a:solidFill>
                  <a:srgbClr val="002060"/>
                </a:solidFill>
              </a:rPr>
              <a:t> :</a:t>
            </a:r>
          </a:p>
          <a:p>
            <a:pPr marL="285750" indent="-285750">
              <a:lnSpc>
                <a:spcPct val="90000"/>
              </a:lnSpc>
              <a:buFont typeface="Wingdings" charset="2"/>
              <a:buChar char="v"/>
            </a:pPr>
            <a:endParaRPr lang="fr-FR" sz="2000" dirty="0"/>
          </a:p>
          <a:p>
            <a:pPr marL="914400" lvl="1" indent="-457200">
              <a:lnSpc>
                <a:spcPct val="90000"/>
              </a:lnSpc>
              <a:buFont typeface="Wingdings" charset="2"/>
              <a:buChar char="Ø"/>
            </a:pPr>
            <a:r>
              <a:rPr lang="fr-FR" sz="2000" dirty="0"/>
              <a:t>Installation et configuration des services Windows et Linux</a:t>
            </a:r>
          </a:p>
          <a:p>
            <a:pPr marL="914400" lvl="1" indent="-457200">
              <a:lnSpc>
                <a:spcPct val="90000"/>
              </a:lnSpc>
              <a:buFont typeface="Wingdings" charset="2"/>
              <a:buChar char="Ø"/>
            </a:pPr>
            <a:r>
              <a:rPr lang="fr-FR" sz="2000" dirty="0"/>
              <a:t>Services Cisco mis en place (routeurs et switch)</a:t>
            </a:r>
          </a:p>
        </p:txBody>
      </p:sp>
      <p:sp>
        <p:nvSpPr>
          <p:cNvPr id="5" name="ZoneTexte 4"/>
          <p:cNvSpPr txBox="1"/>
          <p:nvPr/>
        </p:nvSpPr>
        <p:spPr>
          <a:xfrm>
            <a:off x="8228012" y="3810000"/>
            <a:ext cx="3422732" cy="1200329"/>
          </a:xfrm>
          <a:prstGeom prst="rect">
            <a:avLst/>
          </a:prstGeom>
          <a:noFill/>
        </p:spPr>
        <p:txBody>
          <a:bodyPr wrap="none" rtlCol="0">
            <a:spAutoFit/>
          </a:bodyPr>
          <a:lstStyle/>
          <a:p>
            <a:pPr marL="342900" indent="-342900">
              <a:lnSpc>
                <a:spcPct val="90000"/>
              </a:lnSpc>
              <a:buFont typeface="Wingdings" charset="2"/>
              <a:buChar char="v"/>
            </a:pPr>
            <a:r>
              <a:rPr lang="fr-FR" sz="2000" b="1" i="1" u="sng" dirty="0">
                <a:solidFill>
                  <a:srgbClr val="002060"/>
                </a:solidFill>
              </a:rPr>
              <a:t>Réseaux informatiques</a:t>
            </a:r>
            <a:r>
              <a:rPr lang="fr-FR" sz="2000" b="1" i="1" dirty="0">
                <a:solidFill>
                  <a:srgbClr val="002060"/>
                </a:solidFill>
              </a:rPr>
              <a:t> :</a:t>
            </a:r>
          </a:p>
          <a:p>
            <a:pPr marL="800100" lvl="1" indent="-342900">
              <a:lnSpc>
                <a:spcPct val="90000"/>
              </a:lnSpc>
              <a:buFont typeface="Wingdings" charset="2"/>
              <a:buChar char="v"/>
            </a:pPr>
            <a:endParaRPr lang="fr-FR" sz="2000" dirty="0"/>
          </a:p>
          <a:p>
            <a:pPr marL="800100" lvl="1" indent="-342900">
              <a:lnSpc>
                <a:spcPct val="90000"/>
              </a:lnSpc>
              <a:buFont typeface="Wingdings" charset="2"/>
              <a:buChar char="Ø"/>
            </a:pPr>
            <a:r>
              <a:rPr lang="fr-FR" sz="2000" dirty="0"/>
              <a:t>Virtualisation</a:t>
            </a:r>
          </a:p>
          <a:p>
            <a:pPr marL="800100" lvl="1" indent="-342900">
              <a:lnSpc>
                <a:spcPct val="90000"/>
              </a:lnSpc>
              <a:buFont typeface="Wingdings" charset="2"/>
              <a:buChar char="Ø"/>
            </a:pPr>
            <a:r>
              <a:rPr lang="fr-FR" sz="2000" dirty="0"/>
              <a:t>Dépannage de services</a:t>
            </a:r>
          </a:p>
        </p:txBody>
      </p:sp>
    </p:spTree>
    <p:extLst>
      <p:ext uri="{BB962C8B-B14F-4D97-AF65-F5344CB8AC3E}">
        <p14:creationId xmlns:p14="http://schemas.microsoft.com/office/powerpoint/2010/main" val="21918473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7612" y="460895"/>
            <a:ext cx="9781532" cy="1508760"/>
          </a:xfrm>
        </p:spPr>
        <p:txBody>
          <a:bodyPr>
            <a:normAutofit/>
          </a:bodyPr>
          <a:lstStyle/>
          <a:p>
            <a:pPr algn="ctr"/>
            <a:r>
              <a:rPr lang="fr-FR" dirty="0"/>
              <a:t>Mes expériences professionnelles</a:t>
            </a:r>
            <a:br>
              <a:rPr lang="fr-FR" dirty="0"/>
            </a:br>
            <a:r>
              <a:rPr lang="fr-FR" dirty="0"/>
              <a:t> </a:t>
            </a:r>
          </a:p>
        </p:txBody>
      </p:sp>
      <p:sp>
        <p:nvSpPr>
          <p:cNvPr id="3" name="ZoneTexte 2"/>
          <p:cNvSpPr txBox="1"/>
          <p:nvPr/>
        </p:nvSpPr>
        <p:spPr>
          <a:xfrm>
            <a:off x="150812" y="1969655"/>
            <a:ext cx="7848600" cy="1754326"/>
          </a:xfrm>
          <a:prstGeom prst="rect">
            <a:avLst/>
          </a:prstGeom>
          <a:noFill/>
        </p:spPr>
        <p:txBody>
          <a:bodyPr wrap="square" rtlCol="0">
            <a:spAutoFit/>
          </a:bodyPr>
          <a:lstStyle/>
          <a:p>
            <a:pPr marL="342900" indent="-342900">
              <a:lnSpc>
                <a:spcPct val="90000"/>
              </a:lnSpc>
              <a:buFont typeface="Wingdings" charset="2"/>
              <a:buChar char="v"/>
            </a:pPr>
            <a:r>
              <a:rPr lang="fr-FR" sz="2000" b="1" i="1" u="sng" dirty="0">
                <a:solidFill>
                  <a:srgbClr val="002060"/>
                </a:solidFill>
              </a:rPr>
              <a:t>Stage en Première année dans la société ALLNET à MONDEVILLE en 2015 (5 semaines)</a:t>
            </a:r>
            <a:r>
              <a:rPr lang="fr-FR" sz="2000" b="1" i="1" dirty="0">
                <a:solidFill>
                  <a:srgbClr val="002060"/>
                </a:solidFill>
              </a:rPr>
              <a:t> :</a:t>
            </a:r>
          </a:p>
          <a:p>
            <a:pPr marL="800100" lvl="1" indent="-342900">
              <a:lnSpc>
                <a:spcPct val="90000"/>
              </a:lnSpc>
              <a:buFont typeface="Wingdings" panose="05000000000000000000" pitchFamily="2" charset="2"/>
              <a:buChar char="Ø"/>
            </a:pPr>
            <a:endParaRPr lang="fr-FR" sz="2000" dirty="0"/>
          </a:p>
          <a:p>
            <a:pPr marL="800100" lvl="1" indent="-342900">
              <a:lnSpc>
                <a:spcPct val="90000"/>
              </a:lnSpc>
              <a:buFont typeface="Wingdings" panose="05000000000000000000" pitchFamily="2" charset="2"/>
              <a:buChar char="Ø"/>
            </a:pPr>
            <a:r>
              <a:rPr lang="fr-FR" sz="2000" dirty="0"/>
              <a:t>Migration de l’infrastructure réseau de l’entreprise d’un réseau IP public vers un réseau IP privé</a:t>
            </a:r>
          </a:p>
          <a:p>
            <a:pPr marL="800100" lvl="1" indent="-342900">
              <a:lnSpc>
                <a:spcPct val="90000"/>
              </a:lnSpc>
              <a:buFont typeface="Wingdings" panose="05000000000000000000" pitchFamily="2" charset="2"/>
              <a:buChar char="Ø"/>
            </a:pPr>
            <a:r>
              <a:rPr lang="fr-FR" sz="2000" dirty="0"/>
              <a:t>Bascule d’une connexion Internet de secours</a:t>
            </a:r>
          </a:p>
        </p:txBody>
      </p:sp>
      <p:sp>
        <p:nvSpPr>
          <p:cNvPr id="4" name="ZoneTexte 3"/>
          <p:cNvSpPr txBox="1"/>
          <p:nvPr/>
        </p:nvSpPr>
        <p:spPr>
          <a:xfrm>
            <a:off x="1370012" y="4191000"/>
            <a:ext cx="8884612" cy="2308324"/>
          </a:xfrm>
          <a:prstGeom prst="rect">
            <a:avLst/>
          </a:prstGeom>
          <a:noFill/>
        </p:spPr>
        <p:txBody>
          <a:bodyPr wrap="none" rtlCol="0">
            <a:spAutoFit/>
          </a:bodyPr>
          <a:lstStyle/>
          <a:p>
            <a:pPr marL="285750" indent="-285750">
              <a:lnSpc>
                <a:spcPct val="90000"/>
              </a:lnSpc>
              <a:buFont typeface="Wingdings" charset="2"/>
              <a:buChar char="v"/>
            </a:pPr>
            <a:r>
              <a:rPr lang="fr-FR" sz="2000" b="1" i="1" u="sng" dirty="0">
                <a:solidFill>
                  <a:srgbClr val="002060"/>
                </a:solidFill>
              </a:rPr>
              <a:t>Compétences acquises</a:t>
            </a:r>
            <a:r>
              <a:rPr lang="fr-FR" sz="2000" b="1" i="1" dirty="0">
                <a:solidFill>
                  <a:srgbClr val="002060"/>
                </a:solidFill>
              </a:rPr>
              <a:t> :</a:t>
            </a:r>
          </a:p>
          <a:p>
            <a:pPr marL="742950" lvl="1" indent="-285750">
              <a:lnSpc>
                <a:spcPct val="90000"/>
              </a:lnSpc>
              <a:buFont typeface="Wingdings" charset="2"/>
              <a:buChar char="v"/>
            </a:pPr>
            <a:endParaRPr lang="fr-FR" sz="2000" dirty="0"/>
          </a:p>
          <a:p>
            <a:pPr marL="914400" lvl="1" indent="-457200">
              <a:lnSpc>
                <a:spcPct val="90000"/>
              </a:lnSpc>
              <a:buFont typeface="Wingdings" charset="2"/>
              <a:buChar char="Ø"/>
            </a:pPr>
            <a:r>
              <a:rPr lang="fr-FR" sz="2000" dirty="0"/>
              <a:t>A1.1.1 Analyse du cahier des charges d’un service à produire</a:t>
            </a:r>
          </a:p>
          <a:p>
            <a:pPr marL="914400" lvl="1" indent="-457200">
              <a:lnSpc>
                <a:spcPct val="90000"/>
              </a:lnSpc>
              <a:buFont typeface="Wingdings" charset="2"/>
              <a:buChar char="Ø"/>
            </a:pPr>
            <a:r>
              <a:rPr lang="fr-FR" sz="2000" dirty="0"/>
              <a:t>A1.2.4 Détermination des tests nécessaires à la validation d’un service</a:t>
            </a:r>
          </a:p>
          <a:p>
            <a:pPr marL="914400" lvl="1" indent="-457200">
              <a:lnSpc>
                <a:spcPct val="90000"/>
              </a:lnSpc>
              <a:buFont typeface="Wingdings" charset="2"/>
              <a:buChar char="Ø"/>
            </a:pPr>
            <a:r>
              <a:rPr lang="fr-FR" sz="2000" dirty="0"/>
              <a:t>A1.3.1 Test d’intégration et d’acceptation d’un service</a:t>
            </a:r>
          </a:p>
          <a:p>
            <a:pPr marL="914400" lvl="1" indent="-457200">
              <a:lnSpc>
                <a:spcPct val="90000"/>
              </a:lnSpc>
              <a:buFont typeface="Wingdings" charset="2"/>
              <a:buChar char="Ø"/>
            </a:pPr>
            <a:r>
              <a:rPr lang="fr-FR" sz="2000" dirty="0"/>
              <a:t>A1.4.1 Participation à un projet</a:t>
            </a:r>
          </a:p>
          <a:p>
            <a:pPr marL="914400" lvl="1" indent="-457200">
              <a:lnSpc>
                <a:spcPct val="90000"/>
              </a:lnSpc>
              <a:buFont typeface="Wingdings" charset="2"/>
              <a:buChar char="Ø"/>
            </a:pPr>
            <a:r>
              <a:rPr lang="fr-FR" sz="2000" dirty="0"/>
              <a:t>A4.1.8 Réalisation des tests nécessaires à la validation d’éléments adaptés</a:t>
            </a:r>
          </a:p>
          <a:p>
            <a:pPr lvl="1">
              <a:lnSpc>
                <a:spcPct val="90000"/>
              </a:lnSpc>
            </a:pPr>
            <a:r>
              <a:rPr lang="fr-FR" sz="2000" dirty="0"/>
              <a:t>ou développés</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1812" y="2464977"/>
            <a:ext cx="3759200" cy="1010959"/>
          </a:xfrm>
          <a:prstGeom prst="rect">
            <a:avLst/>
          </a:prstGeom>
        </p:spPr>
      </p:pic>
    </p:spTree>
    <p:extLst>
      <p:ext uri="{BB962C8B-B14F-4D97-AF65-F5344CB8AC3E}">
        <p14:creationId xmlns:p14="http://schemas.microsoft.com/office/powerpoint/2010/main" val="29366406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7612" y="468887"/>
            <a:ext cx="9781532" cy="1508760"/>
          </a:xfrm>
        </p:spPr>
        <p:txBody>
          <a:bodyPr>
            <a:normAutofit/>
          </a:bodyPr>
          <a:lstStyle/>
          <a:p>
            <a:pPr algn="ctr"/>
            <a:r>
              <a:rPr lang="fr-FR" dirty="0"/>
              <a:t>Mes expériences professionnelles</a:t>
            </a:r>
            <a:br>
              <a:rPr lang="fr-FR" dirty="0"/>
            </a:br>
            <a:r>
              <a:rPr lang="fr-FR" dirty="0"/>
              <a:t> </a:t>
            </a:r>
          </a:p>
        </p:txBody>
      </p:sp>
      <p:sp>
        <p:nvSpPr>
          <p:cNvPr id="4" name="ZoneTexte 3"/>
          <p:cNvSpPr txBox="1"/>
          <p:nvPr/>
        </p:nvSpPr>
        <p:spPr>
          <a:xfrm>
            <a:off x="150812" y="1955876"/>
            <a:ext cx="6934200" cy="1754326"/>
          </a:xfrm>
          <a:prstGeom prst="rect">
            <a:avLst/>
          </a:prstGeom>
          <a:noFill/>
        </p:spPr>
        <p:txBody>
          <a:bodyPr wrap="square" rtlCol="0">
            <a:spAutoFit/>
          </a:bodyPr>
          <a:lstStyle/>
          <a:p>
            <a:pPr marL="342900" indent="-342900">
              <a:lnSpc>
                <a:spcPct val="90000"/>
              </a:lnSpc>
              <a:buFont typeface="Wingdings" charset="2"/>
              <a:buChar char="v"/>
            </a:pPr>
            <a:r>
              <a:rPr lang="fr-FR" sz="2000" b="1" i="1" u="sng" dirty="0">
                <a:solidFill>
                  <a:srgbClr val="002060"/>
                </a:solidFill>
              </a:rPr>
              <a:t>Stage en Deuxième année dans la société de la Fondation Hospitalière de la Miséricorde à CAEN en 2017 (6 semaines)</a:t>
            </a:r>
            <a:r>
              <a:rPr lang="fr-FR" sz="2000" b="1" i="1" dirty="0">
                <a:solidFill>
                  <a:srgbClr val="002060"/>
                </a:solidFill>
              </a:rPr>
              <a:t> :</a:t>
            </a:r>
          </a:p>
          <a:p>
            <a:pPr marL="800100" lvl="1" indent="-342900">
              <a:lnSpc>
                <a:spcPct val="90000"/>
              </a:lnSpc>
              <a:buFont typeface="Wingdings" charset="2"/>
              <a:buChar char="v"/>
            </a:pPr>
            <a:endParaRPr lang="fr-FR" sz="2000" dirty="0"/>
          </a:p>
          <a:p>
            <a:pPr marL="800100" lvl="1" indent="-342900">
              <a:lnSpc>
                <a:spcPct val="90000"/>
              </a:lnSpc>
              <a:buFont typeface="Wingdings" charset="2"/>
              <a:buChar char="Ø"/>
            </a:pPr>
            <a:r>
              <a:rPr lang="fr-FR" sz="2000" dirty="0"/>
              <a:t>Installation, configuration et gestion d’un serveur de mises à jour Windows WSUS (Windows Server Update Services)</a:t>
            </a:r>
          </a:p>
        </p:txBody>
      </p:sp>
      <p:sp>
        <p:nvSpPr>
          <p:cNvPr id="7" name="ZoneTexte 6"/>
          <p:cNvSpPr txBox="1"/>
          <p:nvPr/>
        </p:nvSpPr>
        <p:spPr>
          <a:xfrm>
            <a:off x="989012" y="3791786"/>
            <a:ext cx="8884612" cy="2308324"/>
          </a:xfrm>
          <a:prstGeom prst="rect">
            <a:avLst/>
          </a:prstGeom>
          <a:noFill/>
        </p:spPr>
        <p:txBody>
          <a:bodyPr wrap="none" rtlCol="0">
            <a:spAutoFit/>
          </a:bodyPr>
          <a:lstStyle/>
          <a:p>
            <a:pPr marL="285750" indent="-285750">
              <a:lnSpc>
                <a:spcPct val="90000"/>
              </a:lnSpc>
              <a:buFont typeface="Wingdings" charset="2"/>
              <a:buChar char="v"/>
            </a:pPr>
            <a:r>
              <a:rPr lang="fr-FR" sz="2000" b="1" i="1" u="sng" dirty="0">
                <a:solidFill>
                  <a:srgbClr val="002060"/>
                </a:solidFill>
              </a:rPr>
              <a:t>Compétences acquises</a:t>
            </a:r>
            <a:r>
              <a:rPr lang="fr-FR" sz="2000" b="1" i="1" dirty="0">
                <a:solidFill>
                  <a:srgbClr val="002060"/>
                </a:solidFill>
              </a:rPr>
              <a:t> :</a:t>
            </a:r>
          </a:p>
          <a:p>
            <a:pPr marL="742950" lvl="1" indent="-285750">
              <a:lnSpc>
                <a:spcPct val="90000"/>
              </a:lnSpc>
              <a:buFont typeface="Wingdings" charset="2"/>
              <a:buChar char="v"/>
            </a:pPr>
            <a:endParaRPr lang="fr-FR" sz="2000" dirty="0"/>
          </a:p>
          <a:p>
            <a:pPr marL="914400" lvl="1" indent="-457200">
              <a:lnSpc>
                <a:spcPct val="90000"/>
              </a:lnSpc>
              <a:buFont typeface="Wingdings" charset="2"/>
              <a:buChar char="Ø"/>
            </a:pPr>
            <a:r>
              <a:rPr lang="fr-FR" sz="2000" dirty="0"/>
              <a:t>A1.1.1 Analyse du cahier des charges d’un service à produire</a:t>
            </a:r>
          </a:p>
          <a:p>
            <a:pPr marL="914400" lvl="1" indent="-457200">
              <a:lnSpc>
                <a:spcPct val="90000"/>
              </a:lnSpc>
              <a:buFont typeface="Wingdings" charset="2"/>
              <a:buChar char="Ø"/>
            </a:pPr>
            <a:r>
              <a:rPr lang="fr-FR" sz="2000" dirty="0"/>
              <a:t>A1.2.4 Détermination des tests nécessaires à la validation d’un service</a:t>
            </a:r>
          </a:p>
          <a:p>
            <a:pPr marL="914400" lvl="1" indent="-457200">
              <a:lnSpc>
                <a:spcPct val="90000"/>
              </a:lnSpc>
              <a:buFont typeface="Wingdings" charset="2"/>
              <a:buChar char="Ø"/>
            </a:pPr>
            <a:r>
              <a:rPr lang="fr-FR" sz="2000" dirty="0"/>
              <a:t>A1.3.4 Déploiement d’un service</a:t>
            </a:r>
          </a:p>
          <a:p>
            <a:pPr marL="914400" lvl="1" indent="-457200">
              <a:lnSpc>
                <a:spcPct val="90000"/>
              </a:lnSpc>
              <a:buFont typeface="Wingdings" charset="2"/>
              <a:buChar char="Ø"/>
            </a:pPr>
            <a:r>
              <a:rPr lang="fr-FR" sz="2000" dirty="0"/>
              <a:t>A1.4.1 Participation à un projet</a:t>
            </a:r>
          </a:p>
          <a:p>
            <a:pPr marL="914400" lvl="1" indent="-457200">
              <a:lnSpc>
                <a:spcPct val="90000"/>
              </a:lnSpc>
              <a:buFont typeface="Wingdings" charset="2"/>
              <a:buChar char="Ø"/>
            </a:pPr>
            <a:r>
              <a:rPr lang="fr-FR" sz="2000" dirty="0"/>
              <a:t>A4.1.8 Réalisation des tests nécessaires à la validation d’éléments adaptés</a:t>
            </a:r>
          </a:p>
          <a:p>
            <a:pPr lvl="1">
              <a:lnSpc>
                <a:spcPct val="90000"/>
              </a:lnSpc>
            </a:pPr>
            <a:r>
              <a:rPr lang="fr-FR" sz="2000" dirty="0"/>
              <a:t>ou développés</a:t>
            </a:r>
          </a:p>
        </p:txBody>
      </p:sp>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9812" y="2362200"/>
            <a:ext cx="3759200" cy="875868"/>
          </a:xfrm>
          <a:prstGeom prst="rect">
            <a:avLst/>
          </a:prstGeom>
        </p:spPr>
      </p:pic>
    </p:spTree>
    <p:extLst>
      <p:ext uri="{BB962C8B-B14F-4D97-AF65-F5344CB8AC3E}">
        <p14:creationId xmlns:p14="http://schemas.microsoft.com/office/powerpoint/2010/main" val="32012700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À bandes">
  <a:themeElements>
    <a:clrScheme name="À bandes">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À bande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À bandes">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Digital Blue Tunn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Digital Blue Tunn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E257D54-B65D-4775-8A47-BF76CA13EE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TM03090430[[fn=Bande de couleurs]]</Template>
  <TotalTime>0</TotalTime>
  <Words>532</Words>
  <Application>Microsoft Office PowerPoint</Application>
  <PresentationFormat>Personnalisé</PresentationFormat>
  <Paragraphs>102</Paragraphs>
  <Slides>12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12</vt:i4>
      </vt:variant>
    </vt:vector>
  </HeadingPairs>
  <TitlesOfParts>
    <vt:vector size="15" baseType="lpstr">
      <vt:lpstr>Corbel</vt:lpstr>
      <vt:lpstr>Wingdings</vt:lpstr>
      <vt:lpstr>À bandes</vt:lpstr>
      <vt:lpstr>PARCOURS DE PROFESSIONNALISATION</vt:lpstr>
      <vt:lpstr>SOMMAIRE </vt:lpstr>
      <vt:lpstr>Mon parcours scolaire</vt:lpstr>
      <vt:lpstr>Le BTS SIO (Services Informatiques aux Organisations)</vt:lpstr>
      <vt:lpstr>Le BTS SIO (Services Informatiques aux Organisations)</vt:lpstr>
      <vt:lpstr>Le BTS SIO (Services Informatiques aux Organisations)</vt:lpstr>
      <vt:lpstr>Mes compétences </vt:lpstr>
      <vt:lpstr>Mes expériences professionnelles  </vt:lpstr>
      <vt:lpstr>Mes expériences professionnelles  </vt:lpstr>
      <vt:lpstr>Veille technologique</vt:lpstr>
      <vt:lpstr>Portfolio de compétences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modified xsi:type="dcterms:W3CDTF">2017-08-13T02:41:34Z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TC028952619991</vt:lpwstr>
  </property>
</Properties>
</file>